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7" r:id="rId8"/>
    <p:sldId id="262" r:id="rId9"/>
    <p:sldId id="263" r:id="rId10"/>
    <p:sldId id="264" r:id="rId11"/>
    <p:sldId id="265" r:id="rId12"/>
    <p:sldId id="26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E7DF5B-D0FB-4FA2-9960-54390F6ABC3F}">
  <a:tblStyle styleId="{D5E7DF5B-D0FB-4FA2-9960-54390F6ABC3F}" styleName="Table_0">
    <a:wholeTbl>
      <a:tcStyle>
        <a:tcBdr>
          <a:left>
            <a:ln cap="flat" cmpd="sng">
              <a:solidFill>
                <a:srgbClr val="000000"/>
              </a:solidFill>
              <a:prstDash val="solid"/>
              <a:round/>
              <a:headEnd type="none" w="med" len="med"/>
              <a:tailEnd type="none" w="med" len="med"/>
            </a:ln>
          </a:left>
          <a:right>
            <a:ln cap="flat" cmpd="sng">
              <a:solidFill>
                <a:srgbClr val="000000"/>
              </a:solidFill>
              <a:prstDash val="solid"/>
              <a:round/>
              <a:headEnd type="none" w="med" len="med"/>
              <a:tailEnd type="none" w="med" len="med"/>
            </a:ln>
          </a:right>
          <a:top>
            <a:ln cap="flat" cmpd="sng">
              <a:solidFill>
                <a:srgbClr val="000000"/>
              </a:solidFill>
              <a:prstDash val="solid"/>
              <a:round/>
              <a:headEnd type="none" w="med" len="med"/>
              <a:tailEnd type="none" w="med" len="med"/>
            </a:ln>
          </a:top>
          <a:bottom>
            <a:ln cap="flat" cmpd="sng">
              <a:solidFill>
                <a:srgbClr val="000000"/>
              </a:solidFill>
              <a:prstDash val="solid"/>
              <a:round/>
              <a:headEnd type="none" w="med" len="med"/>
              <a:tailEnd type="none" w="med" len="med"/>
            </a:ln>
          </a:bottom>
          <a:insideH>
            <a:ln cap="flat" cmpd="sng">
              <a:solidFill>
                <a:srgbClr val="000000"/>
              </a:solidFill>
              <a:prstDash val="solid"/>
              <a:round/>
              <a:headEnd type="none" w="med" len="med"/>
              <a:tailEnd type="none" w="med" len="med"/>
            </a:ln>
          </a:insideH>
          <a:insideV>
            <a:ln cap="flat" cmpd="sng">
              <a:solidFill>
                <a:srgbClr val="000000"/>
              </a:solidFill>
              <a:prstDash val="solid"/>
              <a:round/>
              <a:headEnd type="none" w="med" len="med"/>
              <a:tailEnd type="none" w="med" len="med"/>
            </a:ln>
          </a:insideV>
        </a:tcBdr>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2"/>
    <p:restoredTop sz="94721"/>
  </p:normalViewPr>
  <p:slideViewPr>
    <p:cSldViewPr snapToGrid="0" snapToObjects="1">
      <p:cViewPr varScale="1">
        <p:scale>
          <a:sx n="145" d="100"/>
          <a:sy n="145" d="100"/>
        </p:scale>
        <p:origin x="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a:t>Test #7: April 6, 9am-3pm</a:t>
            </a:r>
          </a:p>
        </c:rich>
      </c:tx>
      <c:layout>
        <c:manualLayout>
          <c:xMode val="edge"/>
          <c:yMode val="edge"/>
          <c:x val="0.197849491310479"/>
          <c:y val="0.00697947781834274"/>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0.154255383634858"/>
          <c:y val="0.185595983638118"/>
          <c:w val="0.803121936688385"/>
          <c:h val="0.665138301224583"/>
        </c:manualLayout>
      </c:layout>
      <c:scatterChart>
        <c:scatterStyle val="lineMarker"/>
        <c:varyColors val="0"/>
        <c:ser>
          <c:idx val="0"/>
          <c:order val="0"/>
          <c:tx>
            <c:strRef>
              <c:f>Sheet1!$X$2:$X$3</c:f>
              <c:strCache>
                <c:ptCount val="2"/>
                <c:pt idx="0">
                  <c:v>Test #7</c:v>
                </c:pt>
                <c:pt idx="1">
                  <c:v>Coliforms</c:v>
                </c:pt>
              </c:strCache>
            </c:strRef>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chemeClr val="accent1"/>
                </a:solidFill>
              </a:ln>
              <a:effectLst/>
            </c:spPr>
            <c:trendlineType val="linear"/>
            <c:dispRSqr val="0"/>
            <c:dispEq val="0"/>
          </c:trendline>
          <c:xVal>
            <c:numRef>
              <c:f>Sheet1!$W$4:$W$15</c:f>
              <c:numCache>
                <c:formatCode>General</c:formatCode>
                <c:ptCount val="12"/>
                <c:pt idx="0">
                  <c:v>0.0</c:v>
                </c:pt>
                <c:pt idx="2">
                  <c:v>0.0</c:v>
                </c:pt>
                <c:pt idx="3">
                  <c:v>0.0</c:v>
                </c:pt>
                <c:pt idx="4">
                  <c:v>0.0</c:v>
                </c:pt>
                <c:pt idx="5">
                  <c:v>0.0</c:v>
                </c:pt>
                <c:pt idx="6">
                  <c:v>6.0</c:v>
                </c:pt>
                <c:pt idx="7">
                  <c:v>6.0</c:v>
                </c:pt>
                <c:pt idx="8">
                  <c:v>6.0</c:v>
                </c:pt>
                <c:pt idx="10">
                  <c:v>6.0</c:v>
                </c:pt>
                <c:pt idx="11">
                  <c:v>6.0</c:v>
                </c:pt>
              </c:numCache>
            </c:numRef>
          </c:xVal>
          <c:yVal>
            <c:numRef>
              <c:f>Sheet1!$X$4:$X$15</c:f>
              <c:numCache>
                <c:formatCode>General</c:formatCode>
                <c:ptCount val="12"/>
                <c:pt idx="0">
                  <c:v>152.0</c:v>
                </c:pt>
                <c:pt idx="2">
                  <c:v>900.0</c:v>
                </c:pt>
                <c:pt idx="3">
                  <c:v>1000.0</c:v>
                </c:pt>
                <c:pt idx="4">
                  <c:v>760.0</c:v>
                </c:pt>
                <c:pt idx="5">
                  <c:v>195.0</c:v>
                </c:pt>
                <c:pt idx="6">
                  <c:v>72.0</c:v>
                </c:pt>
                <c:pt idx="7">
                  <c:v>115.0</c:v>
                </c:pt>
                <c:pt idx="8">
                  <c:v>45.0</c:v>
                </c:pt>
                <c:pt idx="10">
                  <c:v>105.0</c:v>
                </c:pt>
                <c:pt idx="11">
                  <c:v>85.0</c:v>
                </c:pt>
              </c:numCache>
            </c:numRef>
          </c:yVal>
          <c:smooth val="0"/>
        </c:ser>
        <c:dLbls>
          <c:showLegendKey val="0"/>
          <c:showVal val="0"/>
          <c:showCatName val="0"/>
          <c:showSerName val="0"/>
          <c:showPercent val="0"/>
          <c:showBubbleSize val="0"/>
        </c:dLbls>
        <c:axId val="-2145984368"/>
        <c:axId val="-2146935984"/>
      </c:scatterChart>
      <c:valAx>
        <c:axId val="-214598436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Time (hr)</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2146935984"/>
        <c:crosses val="autoZero"/>
        <c:crossBetween val="midCat"/>
      </c:valAx>
      <c:valAx>
        <c:axId val="-214693598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E-coli (CFU/100mL)</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2145984368"/>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a:t>Test #4: April 4, 9am-3pm </a:t>
            </a:r>
          </a:p>
        </c:rich>
      </c:tx>
      <c:layout>
        <c:manualLayout>
          <c:xMode val="edge"/>
          <c:yMode val="edge"/>
          <c:x val="0.224061427876466"/>
          <c:y val="0.0"/>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0.189104842949619"/>
          <c:y val="0.159158579520659"/>
          <c:w val="0.75864313863497"/>
          <c:h val="0.615051178406947"/>
        </c:manualLayout>
      </c:layout>
      <c:scatterChart>
        <c:scatterStyle val="lineMarker"/>
        <c:varyColors val="0"/>
        <c:ser>
          <c:idx val="0"/>
          <c:order val="0"/>
          <c:tx>
            <c:strRef>
              <c:f>Sheet1!$R$2:$R$3</c:f>
              <c:strCache>
                <c:ptCount val="2"/>
                <c:pt idx="0">
                  <c:v>Test #4</c:v>
                </c:pt>
                <c:pt idx="1">
                  <c:v>Coliforms</c:v>
                </c:pt>
              </c:strCache>
            </c:strRef>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chemeClr val="accent1"/>
                </a:solidFill>
              </a:ln>
              <a:effectLst/>
            </c:spPr>
            <c:trendlineType val="linear"/>
            <c:dispRSqr val="0"/>
            <c:dispEq val="0"/>
          </c:trendline>
          <c:xVal>
            <c:numRef>
              <c:f>Sheet1!$Q$4:$Q$21</c:f>
              <c:numCache>
                <c:formatCode>General</c:formatCode>
                <c:ptCount val="18"/>
                <c:pt idx="1">
                  <c:v>0.0</c:v>
                </c:pt>
                <c:pt idx="2">
                  <c:v>0.0</c:v>
                </c:pt>
                <c:pt idx="3">
                  <c:v>0.0</c:v>
                </c:pt>
                <c:pt idx="4">
                  <c:v>0.0</c:v>
                </c:pt>
                <c:pt idx="5">
                  <c:v>0.0</c:v>
                </c:pt>
                <c:pt idx="7">
                  <c:v>3.0</c:v>
                </c:pt>
                <c:pt idx="8">
                  <c:v>3.0</c:v>
                </c:pt>
                <c:pt idx="9">
                  <c:v>3.0</c:v>
                </c:pt>
                <c:pt idx="10">
                  <c:v>3.0</c:v>
                </c:pt>
                <c:pt idx="11">
                  <c:v>3.0</c:v>
                </c:pt>
                <c:pt idx="13">
                  <c:v>6.0</c:v>
                </c:pt>
                <c:pt idx="14">
                  <c:v>6.0</c:v>
                </c:pt>
                <c:pt idx="15">
                  <c:v>6.0</c:v>
                </c:pt>
                <c:pt idx="16">
                  <c:v>6.0</c:v>
                </c:pt>
              </c:numCache>
            </c:numRef>
          </c:xVal>
          <c:yVal>
            <c:numRef>
              <c:f>Sheet1!$R$4:$R$21</c:f>
              <c:numCache>
                <c:formatCode>General</c:formatCode>
                <c:ptCount val="18"/>
                <c:pt idx="1">
                  <c:v>240.0</c:v>
                </c:pt>
                <c:pt idx="2">
                  <c:v>600.0</c:v>
                </c:pt>
                <c:pt idx="3">
                  <c:v>2040.0</c:v>
                </c:pt>
                <c:pt idx="4">
                  <c:v>2800.0</c:v>
                </c:pt>
                <c:pt idx="5">
                  <c:v>850.0</c:v>
                </c:pt>
                <c:pt idx="7">
                  <c:v>3500.0</c:v>
                </c:pt>
                <c:pt idx="8">
                  <c:v>2800.0</c:v>
                </c:pt>
                <c:pt idx="9">
                  <c:v>2200.0</c:v>
                </c:pt>
                <c:pt idx="10">
                  <c:v>2340.0</c:v>
                </c:pt>
                <c:pt idx="11">
                  <c:v>2440.0</c:v>
                </c:pt>
                <c:pt idx="13">
                  <c:v>2800.0</c:v>
                </c:pt>
                <c:pt idx="14">
                  <c:v>3000.0</c:v>
                </c:pt>
                <c:pt idx="15">
                  <c:v>2800.0</c:v>
                </c:pt>
                <c:pt idx="16">
                  <c:v>2900.0</c:v>
                </c:pt>
              </c:numCache>
            </c:numRef>
          </c:yVal>
          <c:smooth val="0"/>
        </c:ser>
        <c:dLbls>
          <c:showLegendKey val="0"/>
          <c:showVal val="0"/>
          <c:showCatName val="0"/>
          <c:showSerName val="0"/>
          <c:showPercent val="0"/>
          <c:showBubbleSize val="0"/>
        </c:dLbls>
        <c:axId val="-2145883808"/>
        <c:axId val="-2145877952"/>
      </c:scatterChart>
      <c:valAx>
        <c:axId val="-214588380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Time (hr)</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2145877952"/>
        <c:crosses val="autoZero"/>
        <c:crossBetween val="midCat"/>
      </c:valAx>
      <c:valAx>
        <c:axId val="-21458779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E-coli (CFU/100mL)</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2145883808"/>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8480869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768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36788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337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6003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3264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 same process can be applied to greywater. The purpose of SODIS is to destroy pathogens and there are often pathogens present in greywater. Although greywater composition varies significantly based on household, country, and lifestyle. </a:t>
            </a:r>
          </a:p>
        </p:txBody>
      </p:sp>
    </p:spTree>
    <p:extLst>
      <p:ext uri="{BB962C8B-B14F-4D97-AF65-F5344CB8AC3E}">
        <p14:creationId xmlns:p14="http://schemas.microsoft.com/office/powerpoint/2010/main" val="131667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7095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3348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8055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74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00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8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chemeClr val="lt2"/>
            </a:solidFill>
            <a:prstDash val="solid"/>
            <a:round/>
            <a:headEnd type="none" w="med" len="med"/>
            <a:tailEnd type="none" w="med" len="med"/>
          </a:ln>
        </p:spPr>
      </p:cxnSp>
      <p:sp>
        <p:nvSpPr>
          <p:cNvPr id="11" name="Shape 11"/>
          <p:cNvSpPr txBox="1">
            <a:spLocks noGrp="1"/>
          </p:cNvSpPr>
          <p:nvPr>
            <p:ph type="ctrTitle"/>
          </p:nvPr>
        </p:nvSpPr>
        <p:spPr>
          <a:xfrm>
            <a:off x="510450" y="1257300"/>
            <a:ext cx="8123100" cy="1588500"/>
          </a:xfrm>
          <a:prstGeom prst="rect">
            <a:avLst/>
          </a:prstGeom>
        </p:spPr>
        <p:txBody>
          <a:bodyPr lIns="91425" tIns="91425" rIns="91425" bIns="91425" anchor="b"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2" name="Shape 12"/>
          <p:cNvSpPr txBox="1">
            <a:spLocks noGrp="1"/>
          </p:cNvSpPr>
          <p:nvPr>
            <p:ph type="subTitle" idx="1"/>
          </p:nvPr>
        </p:nvSpPr>
        <p:spPr>
          <a:xfrm>
            <a:off x="510450" y="3182312"/>
            <a:ext cx="8123100" cy="6300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400">
                <a:solidFill>
                  <a:schemeClr val="lt1"/>
                </a:solidFill>
              </a:defRPr>
            </a:lvl1pPr>
            <a:lvl2pPr lvl="1">
              <a:lnSpc>
                <a:spcPct val="100000"/>
              </a:lnSpc>
              <a:spcBef>
                <a:spcPts val="0"/>
              </a:spcBef>
              <a:spcAft>
                <a:spcPts val="0"/>
              </a:spcAft>
              <a:buClr>
                <a:schemeClr val="lt1"/>
              </a:buClr>
              <a:buSzPct val="100000"/>
              <a:buNone/>
              <a:defRPr sz="2400">
                <a:solidFill>
                  <a:schemeClr val="lt1"/>
                </a:solidFill>
              </a:defRPr>
            </a:lvl2pPr>
            <a:lvl3pPr lvl="2">
              <a:lnSpc>
                <a:spcPct val="100000"/>
              </a:lnSpc>
              <a:spcBef>
                <a:spcPts val="0"/>
              </a:spcBef>
              <a:spcAft>
                <a:spcPts val="0"/>
              </a:spcAft>
              <a:buClr>
                <a:schemeClr val="lt1"/>
              </a:buClr>
              <a:buSzPct val="100000"/>
              <a:buNone/>
              <a:defRPr sz="2400">
                <a:solidFill>
                  <a:schemeClr val="lt1"/>
                </a:solidFill>
              </a:defRPr>
            </a:lvl3pPr>
            <a:lvl4pPr lvl="3">
              <a:lnSpc>
                <a:spcPct val="100000"/>
              </a:lnSpc>
              <a:spcBef>
                <a:spcPts val="0"/>
              </a:spcBef>
              <a:spcAft>
                <a:spcPts val="0"/>
              </a:spcAft>
              <a:buClr>
                <a:schemeClr val="lt1"/>
              </a:buClr>
              <a:buSzPct val="100000"/>
              <a:buNone/>
              <a:defRPr sz="2400">
                <a:solidFill>
                  <a:schemeClr val="lt1"/>
                </a:solidFill>
              </a:defRPr>
            </a:lvl4pPr>
            <a:lvl5pPr lvl="4">
              <a:lnSpc>
                <a:spcPct val="100000"/>
              </a:lnSpc>
              <a:spcBef>
                <a:spcPts val="0"/>
              </a:spcBef>
              <a:spcAft>
                <a:spcPts val="0"/>
              </a:spcAft>
              <a:buClr>
                <a:schemeClr val="lt1"/>
              </a:buClr>
              <a:buSzPct val="100000"/>
              <a:buNone/>
              <a:defRPr sz="2400">
                <a:solidFill>
                  <a:schemeClr val="lt1"/>
                </a:solidFill>
              </a:defRPr>
            </a:lvl5pPr>
            <a:lvl6pPr lvl="5">
              <a:lnSpc>
                <a:spcPct val="100000"/>
              </a:lnSpc>
              <a:spcBef>
                <a:spcPts val="0"/>
              </a:spcBef>
              <a:spcAft>
                <a:spcPts val="0"/>
              </a:spcAft>
              <a:buClr>
                <a:schemeClr val="lt1"/>
              </a:buClr>
              <a:buSzPct val="100000"/>
              <a:buNone/>
              <a:defRPr sz="2400">
                <a:solidFill>
                  <a:schemeClr val="lt1"/>
                </a:solidFill>
              </a:defRPr>
            </a:lvl6pPr>
            <a:lvl7pPr lvl="6">
              <a:lnSpc>
                <a:spcPct val="100000"/>
              </a:lnSpc>
              <a:spcBef>
                <a:spcPts val="0"/>
              </a:spcBef>
              <a:spcAft>
                <a:spcPts val="0"/>
              </a:spcAft>
              <a:buClr>
                <a:schemeClr val="lt1"/>
              </a:buClr>
              <a:buSzPct val="100000"/>
              <a:buNone/>
              <a:defRPr sz="2400">
                <a:solidFill>
                  <a:schemeClr val="lt1"/>
                </a:solidFill>
              </a:defRPr>
            </a:lvl7pPr>
            <a:lvl8pPr lvl="7">
              <a:lnSpc>
                <a:spcPct val="100000"/>
              </a:lnSpc>
              <a:spcBef>
                <a:spcPts val="0"/>
              </a:spcBef>
              <a:spcAft>
                <a:spcPts val="0"/>
              </a:spcAft>
              <a:buClr>
                <a:schemeClr val="lt1"/>
              </a:buClr>
              <a:buSzPct val="100000"/>
              <a:buNone/>
              <a:defRPr sz="2400">
                <a:solidFill>
                  <a:schemeClr val="lt1"/>
                </a:solidFill>
              </a:defRPr>
            </a:lvl8pPr>
            <a:lvl9pPr lvl="8">
              <a:lnSpc>
                <a:spcPct val="100000"/>
              </a:lnSpc>
              <a:spcBef>
                <a:spcPts val="0"/>
              </a:spcBef>
              <a:spcAft>
                <a:spcPts val="0"/>
              </a:spcAft>
              <a:buClr>
                <a:schemeClr val="lt1"/>
              </a:buClr>
              <a:buSzPct val="100000"/>
              <a:buNone/>
              <a:defRPr sz="2400">
                <a:solidFill>
                  <a:schemeClr val="lt1"/>
                </a:solidFill>
              </a:defRPr>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0" name="Shape 50"/>
          <p:cNvSpPr txBox="1">
            <a:spLocks noGrp="1"/>
          </p:cNvSpPr>
          <p:nvPr>
            <p:ph type="title"/>
          </p:nvPr>
        </p:nvSpPr>
        <p:spPr>
          <a:xfrm>
            <a:off x="311700" y="991475"/>
            <a:ext cx="8520600" cy="1917900"/>
          </a:xfrm>
          <a:prstGeom prst="rect">
            <a:avLst/>
          </a:prstGeom>
        </p:spPr>
        <p:txBody>
          <a:bodyPr lIns="91425" tIns="91425" rIns="91425" bIns="91425" anchor="ctr"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51" name="Shape 51"/>
          <p:cNvSpPr txBox="1">
            <a:spLocks noGrp="1"/>
          </p:cNvSpPr>
          <p:nvPr>
            <p:ph type="body" idx="1"/>
          </p:nvPr>
        </p:nvSpPr>
        <p:spPr>
          <a:xfrm>
            <a:off x="311700" y="3071300"/>
            <a:ext cx="8520600" cy="901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w="19050" cap="flat" cmpd="sng">
            <a:solidFill>
              <a:schemeClr val="lt2"/>
            </a:solidFill>
            <a:prstDash val="solid"/>
            <a:round/>
            <a:headEnd type="none" w="med" len="med"/>
            <a:tailEnd type="none" w="med" len="med"/>
          </a:ln>
        </p:spPr>
      </p:cxnSp>
      <p:sp>
        <p:nvSpPr>
          <p:cNvPr id="16" name="Shape 16"/>
          <p:cNvSpPr txBox="1">
            <a:spLocks noGrp="1"/>
          </p:cNvSpPr>
          <p:nvPr>
            <p:ph type="title"/>
          </p:nvPr>
        </p:nvSpPr>
        <p:spPr>
          <a:xfrm>
            <a:off x="510450" y="2057400"/>
            <a:ext cx="8123100" cy="778800"/>
          </a:xfrm>
          <a:prstGeom prst="rect">
            <a:avLst/>
          </a:prstGeom>
        </p:spPr>
        <p:txBody>
          <a:bodyPr lIns="91425" tIns="91425" rIns="91425" bIns="91425" anchor="b"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17" name="Shape 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7975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2"/>
            </a:solidFill>
            <a:prstDash val="solid"/>
            <a:round/>
            <a:headEnd type="none" w="med" len="med"/>
            <a:tailEnd type="none" w="med" len="med"/>
          </a:ln>
        </p:spPr>
      </p:cxnSp>
      <p:sp>
        <p:nvSpPr>
          <p:cNvPr id="41" name="Shape 41"/>
          <p:cNvSpPr txBox="1">
            <a:spLocks noGrp="1"/>
          </p:cNvSpPr>
          <p:nvPr>
            <p:ph type="title"/>
          </p:nvPr>
        </p:nvSpPr>
        <p:spPr>
          <a:xfrm>
            <a:off x="265500" y="1205825"/>
            <a:ext cx="4045200" cy="15096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68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endParaRPr lang="en" sz="1000">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A5AF"/>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360100" y="511650"/>
            <a:ext cx="8520600" cy="1629300"/>
          </a:xfrm>
          <a:prstGeom prst="rect">
            <a:avLst/>
          </a:prstGeom>
        </p:spPr>
        <p:txBody>
          <a:bodyPr lIns="91425" tIns="91425" rIns="91425" bIns="91425" anchor="b" anchorCtr="0">
            <a:noAutofit/>
          </a:bodyPr>
          <a:lstStyle/>
          <a:p>
            <a:pPr lvl="0">
              <a:spcBef>
                <a:spcPts val="0"/>
              </a:spcBef>
              <a:buNone/>
            </a:pPr>
            <a:r>
              <a:rPr lang="en" sz="4300" dirty="0">
                <a:solidFill>
                  <a:srgbClr val="FFFFFF"/>
                </a:solidFill>
                <a:latin typeface="+mj-lt"/>
              </a:rPr>
              <a:t>Solar Disinfection of Greywater for Landscape and Edible Plant Use</a:t>
            </a:r>
          </a:p>
        </p:txBody>
      </p:sp>
      <p:sp>
        <p:nvSpPr>
          <p:cNvPr id="60" name="Shape 60"/>
          <p:cNvSpPr txBox="1">
            <a:spLocks noGrp="1"/>
          </p:cNvSpPr>
          <p:nvPr>
            <p:ph type="subTitle" idx="1"/>
          </p:nvPr>
        </p:nvSpPr>
        <p:spPr>
          <a:xfrm>
            <a:off x="267625" y="2401675"/>
            <a:ext cx="8520600" cy="566400"/>
          </a:xfrm>
          <a:prstGeom prst="rect">
            <a:avLst/>
          </a:prstGeom>
        </p:spPr>
        <p:txBody>
          <a:bodyPr lIns="91425" tIns="91425" rIns="91425" bIns="91425" anchor="t" anchorCtr="0">
            <a:noAutofit/>
          </a:bodyPr>
          <a:lstStyle/>
          <a:p>
            <a:pPr lvl="0">
              <a:spcBef>
                <a:spcPts val="0"/>
              </a:spcBef>
              <a:buNone/>
            </a:pPr>
            <a:r>
              <a:rPr lang="en" dirty="0">
                <a:solidFill>
                  <a:srgbClr val="FFFFFF"/>
                </a:solidFill>
                <a:latin typeface="+mn-lt"/>
              </a:rPr>
              <a:t>Anna Gorman and Lar </a:t>
            </a:r>
            <a:r>
              <a:rPr lang="en" dirty="0" err="1">
                <a:solidFill>
                  <a:srgbClr val="FFFFFF"/>
                </a:solidFill>
                <a:latin typeface="+mn-lt"/>
              </a:rPr>
              <a:t>Reiboldt</a:t>
            </a:r>
            <a:endParaRPr lang="en" dirty="0">
              <a:solidFill>
                <a:srgbClr val="FFFFFF"/>
              </a:solidFill>
              <a:latin typeface="+mn-lt"/>
            </a:endParaRPr>
          </a:p>
        </p:txBody>
      </p:sp>
      <p:pic>
        <p:nvPicPr>
          <p:cNvPr id="61" name="Shape 61" descr="AZSGC_ColorLOGO.png"/>
          <p:cNvPicPr preferRelativeResize="0"/>
          <p:nvPr/>
        </p:nvPicPr>
        <p:blipFill>
          <a:blip r:embed="rId3">
            <a:alphaModFix/>
          </a:blip>
          <a:stretch>
            <a:fillRect/>
          </a:stretch>
        </p:blipFill>
        <p:spPr>
          <a:xfrm>
            <a:off x="7111971" y="3265024"/>
            <a:ext cx="1049575" cy="1528575"/>
          </a:xfrm>
          <a:prstGeom prst="rect">
            <a:avLst/>
          </a:prstGeom>
          <a:noFill/>
          <a:ln>
            <a:noFill/>
          </a:ln>
        </p:spPr>
      </p:pic>
      <p:pic>
        <p:nvPicPr>
          <p:cNvPr id="62" name="Shape 62" descr="Nasa Logo.jpg"/>
          <p:cNvPicPr preferRelativeResize="0"/>
          <p:nvPr/>
        </p:nvPicPr>
        <p:blipFill>
          <a:blip r:embed="rId4">
            <a:alphaModFix/>
          </a:blip>
          <a:stretch>
            <a:fillRect/>
          </a:stretch>
        </p:blipFill>
        <p:spPr>
          <a:xfrm>
            <a:off x="821336" y="3393097"/>
            <a:ext cx="1443490" cy="1272424"/>
          </a:xfrm>
          <a:prstGeom prst="rect">
            <a:avLst/>
          </a:prstGeom>
          <a:noFill/>
          <a:ln>
            <a:noFill/>
          </a:ln>
        </p:spPr>
      </p:pic>
      <p:pic>
        <p:nvPicPr>
          <p:cNvPr id="63" name="Shape 63" descr="thumbnail_NAU_primary_281.png"/>
          <p:cNvPicPr preferRelativeResize="0"/>
          <p:nvPr/>
        </p:nvPicPr>
        <p:blipFill>
          <a:blip r:embed="rId5">
            <a:alphaModFix/>
          </a:blip>
          <a:stretch>
            <a:fillRect/>
          </a:stretch>
        </p:blipFill>
        <p:spPr>
          <a:xfrm>
            <a:off x="3256424" y="3519035"/>
            <a:ext cx="2542999" cy="1020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latin typeface="+mj-lt"/>
              </a:rPr>
              <a:t>Questions?</a:t>
            </a:r>
          </a:p>
        </p:txBody>
      </p:sp>
      <p:pic>
        <p:nvPicPr>
          <p:cNvPr id="125" name="Shape 125"/>
          <p:cNvPicPr preferRelativeResize="0"/>
          <p:nvPr/>
        </p:nvPicPr>
        <p:blipFill>
          <a:blip r:embed="rId3">
            <a:alphaModFix/>
          </a:blip>
          <a:stretch>
            <a:fillRect/>
          </a:stretch>
        </p:blipFill>
        <p:spPr>
          <a:xfrm>
            <a:off x="3102901" y="935324"/>
            <a:ext cx="3087126" cy="3703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latin typeface="+mj-lt"/>
              </a:rPr>
              <a:t>References</a:t>
            </a:r>
          </a:p>
        </p:txBody>
      </p:sp>
      <p:sp>
        <p:nvSpPr>
          <p:cNvPr id="131" name="Shape 13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p:txBody>
      </p:sp>
      <p:sp>
        <p:nvSpPr>
          <p:cNvPr id="132" name="Shape 132"/>
          <p:cNvSpPr txBox="1"/>
          <p:nvPr/>
        </p:nvSpPr>
        <p:spPr>
          <a:xfrm>
            <a:off x="311700" y="750575"/>
            <a:ext cx="7867500" cy="3000000"/>
          </a:xfrm>
          <a:prstGeom prst="rect">
            <a:avLst/>
          </a:prstGeom>
          <a:noFill/>
          <a:ln>
            <a:noFill/>
          </a:ln>
        </p:spPr>
        <p:txBody>
          <a:bodyPr lIns="91425" tIns="91425" rIns="91425" bIns="91425" anchor="ctr" anchorCtr="0">
            <a:noAutofit/>
          </a:bodyPr>
          <a:lstStyle/>
          <a:p>
            <a:pPr lvl="0" rtl="0">
              <a:lnSpc>
                <a:spcPct val="150000"/>
              </a:lnSpc>
              <a:spcBef>
                <a:spcPts val="0"/>
              </a:spcBef>
              <a:buNone/>
            </a:pPr>
            <a:r>
              <a:rPr lang="en" sz="1100" dirty="0">
                <a:latin typeface="+mn-lt"/>
              </a:rPr>
              <a:t>[1] "Conserving Water." </a:t>
            </a:r>
            <a:r>
              <a:rPr lang="en" sz="1100" i="1" dirty="0" err="1">
                <a:latin typeface="+mn-lt"/>
              </a:rPr>
              <a:t>SRPWater.com</a:t>
            </a:r>
            <a:r>
              <a:rPr lang="en" sz="1100" dirty="0">
                <a:latin typeface="+mn-lt"/>
              </a:rPr>
              <a:t>. Salt River Project, 21 Feb. 2013. Web. 25 Feb. 2016.</a:t>
            </a:r>
          </a:p>
          <a:p>
            <a:pPr lvl="0" rtl="0">
              <a:lnSpc>
                <a:spcPct val="150000"/>
              </a:lnSpc>
              <a:spcBef>
                <a:spcPts val="0"/>
              </a:spcBef>
              <a:buNone/>
            </a:pPr>
            <a:r>
              <a:rPr lang="en" sz="1100" dirty="0">
                <a:latin typeface="+mn-lt"/>
              </a:rPr>
              <a:t>[2] </a:t>
            </a:r>
            <a:r>
              <a:rPr lang="en" sz="1100" dirty="0" err="1">
                <a:latin typeface="+mn-lt"/>
              </a:rPr>
              <a:t>Meierhofer</a:t>
            </a:r>
            <a:r>
              <a:rPr lang="en" sz="1100" dirty="0">
                <a:latin typeface="+mn-lt"/>
              </a:rPr>
              <a:t>, </a:t>
            </a:r>
            <a:r>
              <a:rPr lang="en" sz="1100" dirty="0" err="1">
                <a:latin typeface="+mn-lt"/>
              </a:rPr>
              <a:t>Regula</a:t>
            </a:r>
            <a:r>
              <a:rPr lang="en" sz="1100" dirty="0">
                <a:latin typeface="+mn-lt"/>
              </a:rPr>
              <a:t>, and Martin </a:t>
            </a:r>
            <a:r>
              <a:rPr lang="en" sz="1100" dirty="0" err="1">
                <a:latin typeface="+mn-lt"/>
              </a:rPr>
              <a:t>Wegelin</a:t>
            </a:r>
            <a:r>
              <a:rPr lang="en" sz="1100" dirty="0">
                <a:latin typeface="+mn-lt"/>
              </a:rPr>
              <a:t>. "Solar Water Disinfection." </a:t>
            </a:r>
            <a:r>
              <a:rPr lang="en" sz="1100" i="1" dirty="0">
                <a:latin typeface="+mn-lt"/>
              </a:rPr>
              <a:t>Encyclopedia of Public Health</a:t>
            </a:r>
            <a:r>
              <a:rPr lang="en" sz="1100" dirty="0">
                <a:latin typeface="+mn-lt"/>
              </a:rPr>
              <a:t> (2002): 1321. </a:t>
            </a:r>
            <a:r>
              <a:rPr lang="en" sz="1100" i="1" dirty="0">
                <a:latin typeface="+mn-lt"/>
              </a:rPr>
              <a:t>Solar Water Disinfection</a:t>
            </a:r>
            <a:r>
              <a:rPr lang="en" sz="1100" dirty="0">
                <a:latin typeface="+mn-lt"/>
              </a:rPr>
              <a:t>. Swiss Federal Institute of Environmental Science and Technology, Oct. 2002. Web. 20 Feb. 2016.</a:t>
            </a:r>
          </a:p>
          <a:p>
            <a:pPr lvl="0" rtl="0">
              <a:lnSpc>
                <a:spcPct val="150000"/>
              </a:lnSpc>
              <a:spcBef>
                <a:spcPts val="0"/>
              </a:spcBef>
              <a:buNone/>
            </a:pPr>
            <a:r>
              <a:rPr lang="en" sz="1100" dirty="0">
                <a:latin typeface="+mn-lt"/>
              </a:rPr>
              <a:t>[3] "World Health Organization." </a:t>
            </a:r>
            <a:r>
              <a:rPr lang="en" sz="1100" i="1" dirty="0">
                <a:latin typeface="+mn-lt"/>
              </a:rPr>
              <a:t>World Health Organization</a:t>
            </a:r>
            <a:r>
              <a:rPr lang="en" sz="1100" dirty="0">
                <a:latin typeface="+mn-lt"/>
              </a:rPr>
              <a:t>. </a:t>
            </a:r>
            <a:r>
              <a:rPr lang="en" sz="1100" dirty="0" err="1">
                <a:latin typeface="+mn-lt"/>
              </a:rPr>
              <a:t>N.p</a:t>
            </a:r>
            <a:r>
              <a:rPr lang="en" sz="1100" dirty="0">
                <a:latin typeface="+mn-lt"/>
              </a:rPr>
              <a:t>., 2016. Web. 22 Feb. 2016.</a:t>
            </a:r>
          </a:p>
          <a:p>
            <a:pPr lvl="0" rtl="0">
              <a:lnSpc>
                <a:spcPct val="150000"/>
              </a:lnSpc>
              <a:spcBef>
                <a:spcPts val="0"/>
              </a:spcBef>
              <a:buNone/>
            </a:pPr>
            <a:r>
              <a:rPr lang="en" sz="1100" dirty="0">
                <a:latin typeface="+mn-lt"/>
              </a:rPr>
              <a:t>[4] "Department of Environmental Quality – Water Quality Standards." </a:t>
            </a:r>
            <a:r>
              <a:rPr lang="en" sz="1100" i="1" dirty="0">
                <a:latin typeface="+mn-lt"/>
              </a:rPr>
              <a:t>R18-9-711. Type 1 Reclaimed Water General Permit for Gray Water</a:t>
            </a:r>
            <a:r>
              <a:rPr lang="en" sz="1100" dirty="0">
                <a:latin typeface="+mn-lt"/>
              </a:rPr>
              <a:t> (2008): 1-77. </a:t>
            </a:r>
            <a:r>
              <a:rPr lang="en" sz="1100" i="1" dirty="0">
                <a:latin typeface="+mn-lt"/>
              </a:rPr>
              <a:t>Arizona Administrative Code</a:t>
            </a:r>
            <a:r>
              <a:rPr lang="en" sz="1100" dirty="0">
                <a:latin typeface="+mn-lt"/>
              </a:rPr>
              <a:t>. Arizona Public Services, 31 Dec. 2008. Web. 20 Feb. 2016.</a:t>
            </a:r>
          </a:p>
          <a:p>
            <a:pPr lvl="0" rtl="0">
              <a:lnSpc>
                <a:spcPct val="150000"/>
              </a:lnSpc>
              <a:spcBef>
                <a:spcPts val="0"/>
              </a:spcBef>
              <a:buNone/>
            </a:pPr>
            <a:r>
              <a:rPr lang="en" sz="1100" dirty="0">
                <a:latin typeface="+mn-lt"/>
              </a:rPr>
              <a:t>[5] "Table of Regulated Drinking Water Contaminants." </a:t>
            </a:r>
            <a:r>
              <a:rPr lang="en" sz="1100" i="1" dirty="0">
                <a:latin typeface="+mn-lt"/>
              </a:rPr>
              <a:t>EPA</a:t>
            </a:r>
            <a:r>
              <a:rPr lang="en" sz="1100" dirty="0">
                <a:latin typeface="+mn-lt"/>
              </a:rPr>
              <a:t>. Environmental Protection Agency, 18 Feb. 2016. Web. 22 Feb. 2016.</a:t>
            </a:r>
          </a:p>
          <a:p>
            <a:pPr lvl="0" rtl="0">
              <a:lnSpc>
                <a:spcPct val="150000"/>
              </a:lnSpc>
              <a:spcBef>
                <a:spcPts val="0"/>
              </a:spcBef>
              <a:buNone/>
            </a:pPr>
            <a:r>
              <a:rPr lang="en" sz="1100" dirty="0">
                <a:latin typeface="+mn-lt"/>
              </a:rPr>
              <a:t>[6] M. </a:t>
            </a:r>
            <a:r>
              <a:rPr lang="en" sz="1100" dirty="0" err="1">
                <a:latin typeface="+mn-lt"/>
              </a:rPr>
              <a:t>Terrazas-Onofre</a:t>
            </a:r>
            <a:r>
              <a:rPr lang="en" sz="1100" dirty="0">
                <a:latin typeface="+mn-lt"/>
              </a:rPr>
              <a:t>, "Solar </a:t>
            </a:r>
            <a:r>
              <a:rPr lang="en" sz="1100" dirty="0" err="1">
                <a:latin typeface="+mn-lt"/>
              </a:rPr>
              <a:t>Disinifection</a:t>
            </a:r>
            <a:r>
              <a:rPr lang="en" sz="1100" dirty="0">
                <a:latin typeface="+mn-lt"/>
              </a:rPr>
              <a:t> of Greywater," in </a:t>
            </a:r>
            <a:r>
              <a:rPr lang="en" sz="1100" i="1" dirty="0">
                <a:latin typeface="+mn-lt"/>
              </a:rPr>
              <a:t>Thai Society of </a:t>
            </a:r>
            <a:r>
              <a:rPr lang="en" sz="1100" i="1" dirty="0" err="1">
                <a:latin typeface="+mn-lt"/>
              </a:rPr>
              <a:t>Agrictultural</a:t>
            </a:r>
            <a:r>
              <a:rPr lang="en" sz="1100" i="1" dirty="0">
                <a:latin typeface="+mn-lt"/>
              </a:rPr>
              <a:t> Engineering</a:t>
            </a:r>
            <a:r>
              <a:rPr lang="en" sz="1100" dirty="0">
                <a:latin typeface="+mn-lt"/>
              </a:rPr>
              <a:t>, Bangkok, 2015.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smtClean="0">
                <a:latin typeface="+mj-lt"/>
              </a:rPr>
              <a:t>References</a:t>
            </a:r>
            <a:endParaRPr lang="en"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217097238"/>
              </p:ext>
            </p:extLst>
          </p:nvPr>
        </p:nvGraphicFramePr>
        <p:xfrm>
          <a:off x="392430" y="1240155"/>
          <a:ext cx="7505700" cy="2164080"/>
        </p:xfrm>
        <a:graphic>
          <a:graphicData uri="http://schemas.openxmlformats.org/drawingml/2006/table">
            <a:tbl>
              <a:tblPr/>
              <a:tblGrid>
                <a:gridCol w="368300"/>
                <a:gridCol w="7137400"/>
              </a:tblGrid>
              <a:tr h="0">
                <a:tc>
                  <a:txBody>
                    <a:bodyPr/>
                    <a:lstStyle/>
                    <a:p>
                      <a:pPr rtl="0" fontAlgn="t">
                        <a:spcBef>
                          <a:spcPts val="0"/>
                        </a:spcBef>
                        <a:spcAft>
                          <a:spcPts val="0"/>
                        </a:spcAft>
                      </a:pPr>
                      <a:r>
                        <a:rPr lang="en-US" sz="1100" b="0" i="0" u="none" strike="noStrike">
                          <a:solidFill>
                            <a:srgbClr val="000000"/>
                          </a:solidFill>
                          <a:effectLst/>
                          <a:latin typeface="Arial" charset="0"/>
                        </a:rPr>
                        <a:t>[7]</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charset="0"/>
                        </a:rPr>
                        <a:t>A. Gross, A. Maimon, Y. Alfiya, E. Friedler, “Greywater Characteristics,” in Greywater Reuse, Boca Ratón, FL: CRC Press, 2015.</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charset="0"/>
                        </a:rPr>
                        <a:t>[8]</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charset="0"/>
                        </a:rPr>
                        <a:t>Department of Water Sanitation in Developing Countries (SANDEC), Solar Water Disinfection: A guide for the application of SODIS, Duebendorf : Swiss Federal Institute of Science and Technology, 2002, pp. 1-58.</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charset="0"/>
                        </a:rPr>
                        <a:t>[9]</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charset="0"/>
                        </a:rPr>
                        <a:t>U.S. Government Publishing Office, ECFR - Code of Federal Regulations, Washington D.C.: U.S. Government Publishing Office Bookstore, 2016.</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charset="0"/>
                        </a:rPr>
                        <a:t>[10]</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charset="0"/>
                        </a:rPr>
                        <a:t>C. Diaper, M. Toifl, M. V. Storey. “Greywater Technology Testing Protocol,” CSIRO,  Australia, Rep.  1835-095X, 2008. </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charset="0"/>
                        </a:rPr>
                        <a:t>[11]</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charset="0"/>
                        </a:rPr>
                        <a:t>K. McGuigan, et al.  “Solar Water Disinfection (SODIS): A review from bench-top to Roof-top,” J. Hazard. Mater., pp. 1-18, Aug, 2012.</a:t>
                      </a:r>
                      <a:endParaRPr lang="en-US">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charset="0"/>
                        </a:rPr>
                        <a:t>[12]</a:t>
                      </a:r>
                      <a:endParaRPr lang="en-US" b="1">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dirty="0">
                          <a:solidFill>
                            <a:srgbClr val="000000"/>
                          </a:solidFill>
                          <a:effectLst/>
                          <a:latin typeface="Arial" charset="0"/>
                        </a:rPr>
                        <a:t>J. Mosher, Ultraviolet Disinfection Guidelines, 3rd ed., Fountain Valley, CA: National Water Resource Institute, 2012, pp. 21-36.</a:t>
                      </a:r>
                      <a:endParaRPr lang="en-US" dirty="0">
                        <a:effectLst/>
                      </a:endParaRPr>
                    </a:p>
                  </a:txBody>
                  <a:tcPr marL="12700" marR="12700" marT="12700" marB="12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392430" y="12395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latin typeface="+mn-lt"/>
              </a:rPr>
              <a:t>What is Solar Disinfection (</a:t>
            </a:r>
            <a:r>
              <a:rPr lang="en" dirty="0" smtClean="0">
                <a:latin typeface="+mn-lt"/>
              </a:rPr>
              <a:t>SODIS</a:t>
            </a:r>
            <a:r>
              <a:rPr lang="en-US" dirty="0">
                <a:latin typeface="+mn-lt"/>
              </a:rPr>
              <a:t>)</a:t>
            </a:r>
            <a:r>
              <a:rPr lang="en" dirty="0" smtClean="0">
                <a:latin typeface="+mn-lt"/>
              </a:rPr>
              <a:t>?</a:t>
            </a:r>
            <a:endParaRPr lang="en" dirty="0">
              <a:latin typeface="+mn-lt"/>
            </a:endParaRPr>
          </a:p>
        </p:txBody>
      </p:sp>
      <p:sp>
        <p:nvSpPr>
          <p:cNvPr id="69" name="Shape 6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UV-A radiation and thermal treatment</a:t>
            </a:r>
          </a:p>
          <a:p>
            <a:pPr marL="971550" lvl="1"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Creates reactive forms of oxygen </a:t>
            </a:r>
          </a:p>
          <a:p>
            <a:pPr marL="1428750" lvl="2"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Hydrogen peroxides</a:t>
            </a:r>
          </a:p>
          <a:p>
            <a:pPr marL="1428750" lvl="2"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Oxygen free radicals</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Destroys pathogens</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Used in developing countries</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Drinking water</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ea typeface="Apple Braille" charset="0"/>
                <a:cs typeface="Apple Braille" charset="0"/>
              </a:rPr>
              <a:t>6 - 48 hours</a:t>
            </a:r>
          </a:p>
          <a:p>
            <a:pPr marL="514350" lvl="0" indent="-285750" rtl="0">
              <a:lnSpc>
                <a:spcPct val="100000"/>
              </a:lnSpc>
              <a:spcBef>
                <a:spcPts val="0"/>
              </a:spcBef>
              <a:spcAft>
                <a:spcPts val="600"/>
              </a:spcAft>
              <a:buClr>
                <a:srgbClr val="666666"/>
              </a:buClr>
              <a:buFont typeface="Arial" charset="0"/>
              <a:buChar char="•"/>
            </a:pPr>
            <a:r>
              <a:rPr lang="en-US" dirty="0" smtClean="0">
                <a:solidFill>
                  <a:srgbClr val="666666"/>
                </a:solidFill>
                <a:latin typeface="+mn-lt"/>
                <a:ea typeface="Apple Braille" charset="0"/>
                <a:cs typeface="Apple Braille" charset="0"/>
              </a:rPr>
              <a:t>World Health Organization</a:t>
            </a:r>
            <a:r>
              <a:rPr lang="en" dirty="0" smtClean="0">
                <a:solidFill>
                  <a:srgbClr val="666666"/>
                </a:solidFill>
                <a:latin typeface="+mn-lt"/>
                <a:ea typeface="Apple Braille" charset="0"/>
                <a:cs typeface="Apple Braille" charset="0"/>
              </a:rPr>
              <a:t> </a:t>
            </a:r>
            <a:r>
              <a:rPr lang="en-US" dirty="0" smtClean="0">
                <a:solidFill>
                  <a:srgbClr val="666666"/>
                </a:solidFill>
                <a:latin typeface="+mn-lt"/>
                <a:ea typeface="Apple Braille" charset="0"/>
                <a:cs typeface="Apple Braille" charset="0"/>
              </a:rPr>
              <a:t>recommended</a:t>
            </a:r>
          </a:p>
          <a:p>
            <a:pPr marL="514350" lvl="0" indent="-285750" rtl="0">
              <a:lnSpc>
                <a:spcPct val="100000"/>
              </a:lnSpc>
              <a:spcBef>
                <a:spcPts val="0"/>
              </a:spcBef>
              <a:spcAft>
                <a:spcPts val="600"/>
              </a:spcAft>
              <a:buClr>
                <a:srgbClr val="666666"/>
              </a:buClr>
              <a:buFont typeface="Arial" charset="0"/>
              <a:buChar char="•"/>
            </a:pPr>
            <a:r>
              <a:rPr lang="en" dirty="0" smtClean="0">
                <a:solidFill>
                  <a:srgbClr val="666666"/>
                </a:solidFill>
                <a:latin typeface="+mn-lt"/>
                <a:ea typeface="Apple Braille" charset="0"/>
                <a:cs typeface="Apple Braille" charset="0"/>
              </a:rPr>
              <a:t>Cheap</a:t>
            </a:r>
            <a:r>
              <a:rPr lang="en" dirty="0">
                <a:solidFill>
                  <a:srgbClr val="666666"/>
                </a:solidFill>
                <a:latin typeface="+mn-lt"/>
                <a:ea typeface="Apple Braille" charset="0"/>
                <a:cs typeface="Apple Braille" charset="0"/>
              </a:rPr>
              <a:t>, simple, and successful</a:t>
            </a:r>
          </a:p>
        </p:txBody>
      </p:sp>
      <p:pic>
        <p:nvPicPr>
          <p:cNvPr id="70" name="Shape 70"/>
          <p:cNvPicPr preferRelativeResize="0"/>
          <p:nvPr/>
        </p:nvPicPr>
        <p:blipFill rotWithShape="1">
          <a:blip r:embed="rId3">
            <a:alphaModFix/>
          </a:blip>
          <a:srcRect l="12540" r="11902"/>
          <a:stretch/>
        </p:blipFill>
        <p:spPr>
          <a:xfrm>
            <a:off x="5303520" y="1370150"/>
            <a:ext cx="3108960" cy="2981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latin typeface="+mj-lt"/>
              </a:rPr>
              <a:t>Applying SODIS to greywater</a:t>
            </a:r>
          </a:p>
        </p:txBody>
      </p:sp>
      <p:sp>
        <p:nvSpPr>
          <p:cNvPr id="76" name="Shape 7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Shower, laundry, and wash basin</a:t>
            </a:r>
          </a:p>
          <a:p>
            <a:pPr marL="971550" lvl="1"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low nutrient content</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Why disinfect greywater?</a:t>
            </a:r>
          </a:p>
          <a:p>
            <a:pPr marL="971550" lvl="1"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Water is a limited resource</a:t>
            </a:r>
          </a:p>
          <a:p>
            <a:pPr marL="971550" lvl="1"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Reduce potable water usage</a:t>
            </a:r>
          </a:p>
          <a:p>
            <a:pPr marL="971550" lvl="1"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Redirect water </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Industrialized countries: 100 L/Person/Day</a:t>
            </a:r>
          </a:p>
          <a:p>
            <a:pPr marL="514350" lvl="0" indent="-285750" rtl="0">
              <a:lnSpc>
                <a:spcPct val="100000"/>
              </a:lnSpc>
              <a:spcBef>
                <a:spcPts val="0"/>
              </a:spcBef>
              <a:spcAft>
                <a:spcPts val="600"/>
              </a:spcAft>
              <a:buFont typeface="Arial" charset="0"/>
              <a:buChar char="•"/>
            </a:pPr>
            <a:r>
              <a:rPr lang="en" dirty="0">
                <a:solidFill>
                  <a:srgbClr val="666666"/>
                </a:solidFill>
                <a:latin typeface="+mn-lt"/>
              </a:rPr>
              <a:t>The single largest use of treated water in American cities </a:t>
            </a:r>
            <a:r>
              <a:rPr lang="en" dirty="0" smtClean="0">
                <a:solidFill>
                  <a:srgbClr val="666666"/>
                </a:solidFill>
                <a:latin typeface="+mn-lt"/>
              </a:rPr>
              <a:t>is </a:t>
            </a:r>
            <a:r>
              <a:rPr lang="en" dirty="0">
                <a:solidFill>
                  <a:srgbClr val="666666"/>
                </a:solidFill>
                <a:latin typeface="+mn-lt"/>
              </a:rPr>
              <a:t>on the landscape</a:t>
            </a:r>
          </a:p>
          <a:p>
            <a:pPr marL="514350" lvl="0" indent="-285750" rtl="0">
              <a:lnSpc>
                <a:spcPct val="100000"/>
              </a:lnSpc>
              <a:spcBef>
                <a:spcPts val="0"/>
              </a:spcBef>
              <a:spcAft>
                <a:spcPts val="600"/>
              </a:spcAft>
              <a:buClr>
                <a:srgbClr val="666666"/>
              </a:buClr>
              <a:buFont typeface="Arial" charset="0"/>
              <a:buChar char="•"/>
            </a:pPr>
            <a:r>
              <a:rPr lang="en" dirty="0">
                <a:solidFill>
                  <a:srgbClr val="666666"/>
                </a:solidFill>
                <a:latin typeface="+mn-lt"/>
              </a:rPr>
              <a:t>40-CFR requires that water used on edible plants comply with national drinking water regulations → No bacteria, nutrient limits</a:t>
            </a:r>
          </a:p>
        </p:txBody>
      </p:sp>
      <p:pic>
        <p:nvPicPr>
          <p:cNvPr id="77" name="Shape 77"/>
          <p:cNvPicPr preferRelativeResize="0"/>
          <p:nvPr/>
        </p:nvPicPr>
        <p:blipFill>
          <a:blip r:embed="rId3">
            <a:alphaModFix/>
          </a:blip>
          <a:stretch>
            <a:fillRect/>
          </a:stretch>
        </p:blipFill>
        <p:spPr>
          <a:xfrm>
            <a:off x="5382948" y="445025"/>
            <a:ext cx="3306949" cy="22024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latin typeface="+mj-lt"/>
              </a:rPr>
              <a:t>Project scope</a:t>
            </a:r>
          </a:p>
        </p:txBody>
      </p:sp>
      <p:sp>
        <p:nvSpPr>
          <p:cNvPr id="83" name="Shape 83"/>
          <p:cNvSpPr txBox="1">
            <a:spLocks noGrp="1"/>
          </p:cNvSpPr>
          <p:nvPr>
            <p:ph type="body" idx="1"/>
          </p:nvPr>
        </p:nvSpPr>
        <p:spPr>
          <a:xfrm>
            <a:off x="311700" y="1017725"/>
            <a:ext cx="8273500" cy="3616200"/>
          </a:xfrm>
          <a:prstGeom prst="rect">
            <a:avLst/>
          </a:prstGeom>
        </p:spPr>
        <p:txBody>
          <a:bodyPr lIns="91425" tIns="91425" rIns="91425" bIns="91425" anchor="t" anchorCtr="0">
            <a:noAutofit/>
          </a:bodyPr>
          <a:lstStyle/>
          <a:p>
            <a:pPr marL="514350" lvl="0" indent="-285750" rtl="0">
              <a:lnSpc>
                <a:spcPct val="100000"/>
              </a:lnSpc>
              <a:spcBef>
                <a:spcPts val="0"/>
              </a:spcBef>
              <a:spcAft>
                <a:spcPts val="600"/>
              </a:spcAft>
              <a:buFont typeface="Arial" charset="0"/>
              <a:buChar char="•"/>
            </a:pPr>
            <a:r>
              <a:rPr lang="en" dirty="0">
                <a:latin typeface="+mn-lt"/>
              </a:rPr>
              <a:t>SODIS method on synthetic greywater</a:t>
            </a:r>
          </a:p>
          <a:p>
            <a:pPr marL="971550" lvl="1" indent="-285750" rtl="0">
              <a:lnSpc>
                <a:spcPct val="100000"/>
              </a:lnSpc>
              <a:spcBef>
                <a:spcPts val="0"/>
              </a:spcBef>
              <a:spcAft>
                <a:spcPts val="600"/>
              </a:spcAft>
              <a:buFont typeface="Arial" charset="0"/>
              <a:buChar char="•"/>
            </a:pPr>
            <a:r>
              <a:rPr lang="en" dirty="0">
                <a:latin typeface="+mn-lt"/>
              </a:rPr>
              <a:t>Shampoo, toothpaste, nutrients etc.</a:t>
            </a:r>
          </a:p>
          <a:p>
            <a:pPr marL="971550" lvl="1" indent="-285750" rtl="0">
              <a:lnSpc>
                <a:spcPct val="100000"/>
              </a:lnSpc>
              <a:spcBef>
                <a:spcPts val="0"/>
              </a:spcBef>
              <a:spcAft>
                <a:spcPts val="600"/>
              </a:spcAft>
              <a:buFont typeface="Arial" charset="0"/>
              <a:buChar char="•"/>
            </a:pPr>
            <a:r>
              <a:rPr lang="en" dirty="0">
                <a:latin typeface="+mn-lt"/>
              </a:rPr>
              <a:t>Secondary effluent from Rio de Flag WWTP</a:t>
            </a:r>
          </a:p>
          <a:p>
            <a:pPr marL="514350" lvl="0" indent="-285750" rtl="0">
              <a:lnSpc>
                <a:spcPct val="100000"/>
              </a:lnSpc>
              <a:spcBef>
                <a:spcPts val="0"/>
              </a:spcBef>
              <a:spcAft>
                <a:spcPts val="600"/>
              </a:spcAft>
              <a:buFont typeface="Arial" charset="0"/>
              <a:buChar char="•"/>
            </a:pPr>
            <a:r>
              <a:rPr lang="en" dirty="0">
                <a:latin typeface="+mn-lt"/>
              </a:rPr>
              <a:t>Bench scale batch reactor </a:t>
            </a:r>
          </a:p>
          <a:p>
            <a:pPr marL="971550" lvl="1" indent="-285750" rtl="0">
              <a:lnSpc>
                <a:spcPct val="100000"/>
              </a:lnSpc>
              <a:spcBef>
                <a:spcPts val="0"/>
              </a:spcBef>
              <a:spcAft>
                <a:spcPts val="600"/>
              </a:spcAft>
              <a:buFont typeface="Arial" charset="0"/>
              <a:buChar char="•"/>
            </a:pPr>
            <a:r>
              <a:rPr lang="en" dirty="0">
                <a:latin typeface="+mn-lt"/>
              </a:rPr>
              <a:t>1/16 </a:t>
            </a:r>
            <a:r>
              <a:rPr lang="en-US" dirty="0" smtClean="0">
                <a:latin typeface="+mn-lt"/>
              </a:rPr>
              <a:t>daily per person usage </a:t>
            </a:r>
            <a:r>
              <a:rPr lang="en" dirty="0" smtClean="0">
                <a:latin typeface="+mn-lt"/>
              </a:rPr>
              <a:t>(6.25 </a:t>
            </a:r>
            <a:r>
              <a:rPr lang="en" dirty="0">
                <a:latin typeface="+mn-lt"/>
              </a:rPr>
              <a:t>L/P/D)</a:t>
            </a:r>
          </a:p>
          <a:p>
            <a:pPr marL="971550" lvl="1" indent="-285750" rtl="0">
              <a:lnSpc>
                <a:spcPct val="100000"/>
              </a:lnSpc>
              <a:spcBef>
                <a:spcPts val="0"/>
              </a:spcBef>
              <a:spcAft>
                <a:spcPts val="600"/>
              </a:spcAft>
              <a:buFont typeface="Arial" charset="0"/>
              <a:buChar char="•"/>
            </a:pPr>
            <a:r>
              <a:rPr lang="en" dirty="0">
                <a:latin typeface="+mn-lt"/>
              </a:rPr>
              <a:t>Manual inflow and outflow</a:t>
            </a:r>
          </a:p>
          <a:p>
            <a:pPr marL="514350" lvl="0" indent="-285750" rtl="0">
              <a:lnSpc>
                <a:spcPct val="100000"/>
              </a:lnSpc>
              <a:spcBef>
                <a:spcPts val="0"/>
              </a:spcBef>
              <a:spcAft>
                <a:spcPts val="600"/>
              </a:spcAft>
              <a:buFont typeface="Arial" charset="0"/>
              <a:buChar char="•"/>
            </a:pPr>
            <a:r>
              <a:rPr lang="en" dirty="0">
                <a:latin typeface="+mn-lt"/>
              </a:rPr>
              <a:t>Determine if water </a:t>
            </a:r>
            <a:r>
              <a:rPr lang="en" dirty="0" smtClean="0">
                <a:latin typeface="+mn-lt"/>
              </a:rPr>
              <a:t>is drinkable, pathologically speaking</a:t>
            </a:r>
          </a:p>
          <a:p>
            <a:pPr marL="971550" lvl="1" indent="-285750" rtl="0">
              <a:lnSpc>
                <a:spcPct val="100000"/>
              </a:lnSpc>
              <a:spcBef>
                <a:spcPts val="0"/>
              </a:spcBef>
              <a:spcAft>
                <a:spcPts val="600"/>
              </a:spcAft>
              <a:buFont typeface="Arial" charset="0"/>
              <a:buChar char="•"/>
            </a:pPr>
            <a:r>
              <a:rPr lang="en" dirty="0" smtClean="0">
                <a:latin typeface="+mn-lt"/>
              </a:rPr>
              <a:t>Test DO, pH, temperature, turbidity, e-coli</a:t>
            </a:r>
          </a:p>
          <a:p>
            <a:pPr marL="514350" lvl="0" indent="-285750" rtl="0">
              <a:lnSpc>
                <a:spcPct val="100000"/>
              </a:lnSpc>
              <a:spcBef>
                <a:spcPts val="0"/>
              </a:spcBef>
              <a:spcAft>
                <a:spcPts val="600"/>
              </a:spcAft>
              <a:buFont typeface="Arial" charset="0"/>
              <a:buChar char="•"/>
            </a:pPr>
            <a:r>
              <a:rPr lang="en" dirty="0" smtClean="0">
                <a:latin typeface="+mn-lt"/>
              </a:rPr>
              <a:t>Backup </a:t>
            </a:r>
            <a:r>
              <a:rPr lang="en" dirty="0">
                <a:latin typeface="+mn-lt"/>
              </a:rPr>
              <a:t>UV-C light bulb </a:t>
            </a:r>
          </a:p>
          <a:p>
            <a:pPr marL="971550" lvl="1" indent="-285750" rtl="0">
              <a:lnSpc>
                <a:spcPct val="100000"/>
              </a:lnSpc>
              <a:spcBef>
                <a:spcPts val="0"/>
              </a:spcBef>
              <a:spcAft>
                <a:spcPts val="600"/>
              </a:spcAft>
              <a:buFont typeface="Arial" charset="0"/>
              <a:buChar char="•"/>
            </a:pPr>
            <a:r>
              <a:rPr lang="en" dirty="0">
                <a:latin typeface="+mn-lt"/>
              </a:rPr>
              <a:t>Creates a double bond between two Thymine </a:t>
            </a:r>
            <a:r>
              <a:rPr lang="en" dirty="0" smtClean="0">
                <a:latin typeface="+mn-lt"/>
              </a:rPr>
              <a:t>molecules</a:t>
            </a:r>
          </a:p>
          <a:p>
            <a:pPr marL="514350" lvl="0" indent="-285750">
              <a:lnSpc>
                <a:spcPct val="100000"/>
              </a:lnSpc>
              <a:spcBef>
                <a:spcPts val="0"/>
              </a:spcBef>
              <a:spcAft>
                <a:spcPts val="600"/>
              </a:spcAft>
              <a:buFont typeface="Arial" charset="0"/>
              <a:buChar char="•"/>
            </a:pPr>
            <a:r>
              <a:rPr lang="en-US" dirty="0" smtClean="0">
                <a:latin typeface="+mn-lt"/>
              </a:rPr>
              <a:t>± 35º latitude, focus on arid regions</a:t>
            </a:r>
            <a:endParaRPr lang="en" dirty="0">
              <a:latin typeface="+mn-lt"/>
            </a:endParaRPr>
          </a:p>
        </p:txBody>
      </p:sp>
      <p:pic>
        <p:nvPicPr>
          <p:cNvPr id="6" name="Shape 101" descr="IMG_1135.JPG"/>
          <p:cNvPicPr preferRelativeResize="0"/>
          <p:nvPr/>
        </p:nvPicPr>
        <p:blipFill>
          <a:blip r:embed="rId3">
            <a:alphaModFix/>
          </a:blip>
          <a:stretch>
            <a:fillRect/>
          </a:stretch>
        </p:blipFill>
        <p:spPr>
          <a:xfrm>
            <a:off x="6817360" y="2565926"/>
            <a:ext cx="1767840" cy="2200080"/>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933440" y="341468"/>
            <a:ext cx="2651760" cy="19888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latin typeface="+mj-lt"/>
              </a:rPr>
              <a:t>Application to NASA</a:t>
            </a:r>
          </a:p>
        </p:txBody>
      </p:sp>
      <p:sp>
        <p:nvSpPr>
          <p:cNvPr id="90" name="Shape 90"/>
          <p:cNvSpPr txBox="1">
            <a:spLocks noGrp="1"/>
          </p:cNvSpPr>
          <p:nvPr>
            <p:ph type="body" idx="1"/>
          </p:nvPr>
        </p:nvSpPr>
        <p:spPr>
          <a:xfrm>
            <a:off x="311700" y="1152475"/>
            <a:ext cx="4892617"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600"/>
              </a:spcAft>
              <a:buFont typeface="Arial" charset="0"/>
              <a:buChar char="•"/>
            </a:pPr>
            <a:r>
              <a:rPr lang="en" dirty="0">
                <a:latin typeface="+mn-lt"/>
              </a:rPr>
              <a:t>NASA is interested in more </a:t>
            </a:r>
            <a:r>
              <a:rPr lang="en" dirty="0" smtClean="0">
                <a:latin typeface="+mn-lt"/>
              </a:rPr>
              <a:t>than </a:t>
            </a:r>
            <a:r>
              <a:rPr lang="en" dirty="0">
                <a:latin typeface="+mn-lt"/>
              </a:rPr>
              <a:t>space</a:t>
            </a:r>
          </a:p>
          <a:p>
            <a:pPr marL="514350" lvl="0" indent="-285750" rtl="0">
              <a:lnSpc>
                <a:spcPct val="100000"/>
              </a:lnSpc>
              <a:spcBef>
                <a:spcPts val="0"/>
              </a:spcBef>
              <a:spcAft>
                <a:spcPts val="600"/>
              </a:spcAft>
              <a:buFont typeface="Arial" charset="0"/>
              <a:buChar char="•"/>
            </a:pPr>
            <a:r>
              <a:rPr lang="en" dirty="0" smtClean="0">
                <a:latin typeface="+mn-lt"/>
              </a:rPr>
              <a:t>“</a:t>
            </a:r>
            <a:r>
              <a:rPr lang="en" i="1" dirty="0">
                <a:latin typeface="+mn-lt"/>
              </a:rPr>
              <a:t>We reach for new heights and reveal the unknown for the benefit of humankind”</a:t>
            </a:r>
          </a:p>
          <a:p>
            <a:pPr marL="514350" lvl="0" indent="-285750" rtl="0">
              <a:lnSpc>
                <a:spcPct val="100000"/>
              </a:lnSpc>
              <a:spcBef>
                <a:spcPts val="0"/>
              </a:spcBef>
              <a:spcAft>
                <a:spcPts val="600"/>
              </a:spcAft>
              <a:buFont typeface="Arial" charset="0"/>
              <a:buChar char="•"/>
            </a:pPr>
            <a:r>
              <a:rPr lang="en" dirty="0">
                <a:latin typeface="+mn-lt"/>
              </a:rPr>
              <a:t>Project depends on sun and water</a:t>
            </a:r>
          </a:p>
          <a:p>
            <a:pPr marL="971550" lvl="1" indent="-285750" rtl="0">
              <a:lnSpc>
                <a:spcPct val="100000"/>
              </a:lnSpc>
              <a:spcBef>
                <a:spcPts val="0"/>
              </a:spcBef>
              <a:spcAft>
                <a:spcPts val="600"/>
              </a:spcAft>
              <a:buFont typeface="Arial" charset="0"/>
              <a:buChar char="•"/>
            </a:pPr>
            <a:r>
              <a:rPr lang="en" dirty="0">
                <a:latin typeface="+mn-lt"/>
              </a:rPr>
              <a:t>Water fosters life</a:t>
            </a:r>
          </a:p>
          <a:p>
            <a:pPr marL="971550" lvl="1" indent="-285750" rtl="0">
              <a:lnSpc>
                <a:spcPct val="100000"/>
              </a:lnSpc>
              <a:spcBef>
                <a:spcPts val="0"/>
              </a:spcBef>
              <a:spcAft>
                <a:spcPts val="600"/>
              </a:spcAft>
              <a:buFont typeface="Arial" charset="0"/>
              <a:buChar char="•"/>
            </a:pPr>
            <a:r>
              <a:rPr lang="en" dirty="0">
                <a:latin typeface="+mn-lt"/>
              </a:rPr>
              <a:t>Sun reaches other planets in our solar system </a:t>
            </a:r>
          </a:p>
        </p:txBody>
      </p:sp>
      <p:pic>
        <p:nvPicPr>
          <p:cNvPr id="91" name="Shape 91" descr="Nasa Logo.jpg"/>
          <p:cNvPicPr preferRelativeResize="0"/>
          <p:nvPr/>
        </p:nvPicPr>
        <p:blipFill>
          <a:blip r:embed="rId3">
            <a:alphaModFix/>
          </a:blip>
          <a:stretch>
            <a:fillRect/>
          </a:stretch>
        </p:blipFill>
        <p:spPr>
          <a:xfrm>
            <a:off x="3712105" y="518219"/>
            <a:ext cx="483631" cy="426311"/>
          </a:xfrm>
          <a:prstGeom prst="rect">
            <a:avLst/>
          </a:prstGeom>
          <a:noFill/>
          <a:ln>
            <a:noFill/>
          </a:ln>
        </p:spPr>
      </p:pic>
      <p:pic>
        <p:nvPicPr>
          <p:cNvPr id="7" name="Shape 100" descr="FullSizeRender (2).jpg"/>
          <p:cNvPicPr preferRelativeResize="0"/>
          <p:nvPr/>
        </p:nvPicPr>
        <p:blipFill>
          <a:blip r:embed="rId4">
            <a:alphaModFix/>
          </a:blip>
          <a:stretch>
            <a:fillRect/>
          </a:stretch>
        </p:blipFill>
        <p:spPr>
          <a:xfrm>
            <a:off x="5618478" y="522458"/>
            <a:ext cx="1400941" cy="1867948"/>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00462" y="751339"/>
            <a:ext cx="1864959" cy="139872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99733" y="2931929"/>
            <a:ext cx="1870797" cy="140309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80670" y="2935888"/>
            <a:ext cx="1902461" cy="14268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1720300" cy="572700"/>
          </a:xfrm>
          <a:prstGeom prst="rect">
            <a:avLst/>
          </a:prstGeom>
        </p:spPr>
        <p:txBody>
          <a:bodyPr lIns="91425" tIns="91425" rIns="91425" bIns="91425" anchor="t" anchorCtr="0">
            <a:noAutofit/>
          </a:bodyPr>
          <a:lstStyle/>
          <a:p>
            <a:pPr lvl="0">
              <a:spcBef>
                <a:spcPts val="0"/>
              </a:spcBef>
              <a:buNone/>
            </a:pPr>
            <a:r>
              <a:rPr lang="en" dirty="0">
                <a:latin typeface="+mj-lt"/>
              </a:rPr>
              <a:t>Results</a:t>
            </a:r>
          </a:p>
        </p:txBody>
      </p:sp>
      <p:graphicFrame>
        <p:nvGraphicFramePr>
          <p:cNvPr id="8" name="Chart 7"/>
          <p:cNvGraphicFramePr>
            <a:graphicFrameLocks/>
          </p:cNvGraphicFramePr>
          <p:nvPr>
            <p:extLst>
              <p:ext uri="{D42A27DB-BD31-4B8C-83A1-F6EECF244321}">
                <p14:modId xmlns:p14="http://schemas.microsoft.com/office/powerpoint/2010/main" val="1709356153"/>
              </p:ext>
            </p:extLst>
          </p:nvPr>
        </p:nvGraphicFramePr>
        <p:xfrm>
          <a:off x="5062063" y="937404"/>
          <a:ext cx="3341078" cy="23452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931009831"/>
              </p:ext>
            </p:extLst>
          </p:nvPr>
        </p:nvGraphicFramePr>
        <p:xfrm>
          <a:off x="1171850" y="937404"/>
          <a:ext cx="3767931" cy="248161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653985" y="614138"/>
            <a:ext cx="2633140" cy="307864"/>
          </a:xfrm>
          <a:prstGeom prst="rect">
            <a:avLst/>
          </a:prstGeom>
          <a:noFill/>
        </p:spPr>
        <p:txBody>
          <a:bodyPr wrap="square" rtlCol="0">
            <a:spAutoFit/>
          </a:bodyPr>
          <a:lstStyle/>
          <a:p>
            <a:pPr algn="ctr"/>
            <a:r>
              <a:rPr lang="en-US" dirty="0" smtClean="0"/>
              <a:t>What didn’t work</a:t>
            </a:r>
            <a:endParaRPr lang="en-US" dirty="0"/>
          </a:p>
        </p:txBody>
      </p:sp>
      <p:sp>
        <p:nvSpPr>
          <p:cNvPr id="4" name="TextBox 3"/>
          <p:cNvSpPr txBox="1"/>
          <p:nvPr/>
        </p:nvSpPr>
        <p:spPr>
          <a:xfrm>
            <a:off x="5561411" y="644942"/>
            <a:ext cx="2482056" cy="307864"/>
          </a:xfrm>
          <a:prstGeom prst="rect">
            <a:avLst/>
          </a:prstGeom>
          <a:noFill/>
        </p:spPr>
        <p:txBody>
          <a:bodyPr wrap="square" rtlCol="0">
            <a:spAutoFit/>
          </a:bodyPr>
          <a:lstStyle/>
          <a:p>
            <a:pPr algn="ctr"/>
            <a:r>
              <a:rPr lang="en-US" dirty="0" smtClean="0"/>
              <a:t>What worked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04948328"/>
              </p:ext>
            </p:extLst>
          </p:nvPr>
        </p:nvGraphicFramePr>
        <p:xfrm>
          <a:off x="1887062" y="3512493"/>
          <a:ext cx="6350001" cy="1191260"/>
        </p:xfrm>
        <a:graphic>
          <a:graphicData uri="http://schemas.openxmlformats.org/drawingml/2006/table">
            <a:tbl>
              <a:tblPr>
                <a:tableStyleId>{2A488322-F2BA-4B5B-9748-0D474271808F}</a:tableStyleId>
              </a:tblPr>
              <a:tblGrid>
                <a:gridCol w="1153679"/>
                <a:gridCol w="1153679"/>
                <a:gridCol w="1992718"/>
                <a:gridCol w="2049925"/>
              </a:tblGrid>
              <a:tr h="203200">
                <a:tc>
                  <a:txBody>
                    <a:bodyPr/>
                    <a:lstStyle/>
                    <a:p>
                      <a:pPr algn="l" fontAlgn="b"/>
                      <a:r>
                        <a:rPr lang="en-US" sz="1200" u="none" strike="noStrike" dirty="0">
                          <a:effectLst/>
                        </a:rPr>
                        <a:t>Parameter</a:t>
                      </a:r>
                      <a:endParaRPr lang="en-US" sz="1200" b="1" i="0" u="none" strike="noStrike" dirty="0">
                        <a:solidFill>
                          <a:srgbClr val="FFFFFF"/>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US" sz="1200" u="none" strike="noStrike">
                          <a:effectLst/>
                        </a:rPr>
                        <a:t>Average</a:t>
                      </a:r>
                      <a:endParaRPr lang="en-US" sz="1200" b="1" i="0" u="none" strike="noStrike">
                        <a:solidFill>
                          <a:srgbClr val="FFFFFF"/>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US" sz="1200" u="none" strike="noStrike" dirty="0">
                          <a:effectLst/>
                        </a:rPr>
                        <a:t>% Difference Pre-Treatment</a:t>
                      </a:r>
                      <a:endParaRPr lang="en-US" sz="1200" b="1" i="0" u="none" strike="noStrike" dirty="0">
                        <a:solidFill>
                          <a:srgbClr val="FFFFFF"/>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US" sz="1200" u="none" strike="noStrike" dirty="0">
                          <a:effectLst/>
                        </a:rPr>
                        <a:t>% Difference Post-treatment</a:t>
                      </a:r>
                      <a:endParaRPr lang="en-US" sz="1200" b="1" i="0" u="none" strike="noStrike" dirty="0">
                        <a:solidFill>
                          <a:srgbClr val="FFFFFF"/>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r>
              <a:tr h="203200">
                <a:tc>
                  <a:txBody>
                    <a:bodyPr/>
                    <a:lstStyle/>
                    <a:p>
                      <a:pPr algn="l" fontAlgn="b"/>
                      <a:r>
                        <a:rPr lang="en-US" sz="1200" u="none" strike="noStrike">
                          <a:effectLst/>
                        </a:rPr>
                        <a:t>Turbidity (NTU)</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15.90571429</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dirty="0">
                          <a:effectLst/>
                        </a:rPr>
                        <a:t>12.71420873</a:t>
                      </a:r>
                      <a:endParaRPr lang="en-US" sz="12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dirty="0">
                          <a:effectLst/>
                        </a:rPr>
                        <a:t>-2.173522544</a:t>
                      </a:r>
                      <a:endParaRPr lang="en-US" sz="12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203200">
                <a:tc>
                  <a:txBody>
                    <a:bodyPr/>
                    <a:lstStyle/>
                    <a:p>
                      <a:pPr algn="l" fontAlgn="b"/>
                      <a:r>
                        <a:rPr lang="en-US" sz="1200" u="none" strike="noStrike">
                          <a:effectLst/>
                        </a:rPr>
                        <a:t>pH</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6.977142857</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dirty="0">
                          <a:effectLst/>
                        </a:rPr>
                        <a:t>0.442260442</a:t>
                      </a:r>
                      <a:endParaRPr lang="en-US" sz="12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2.448812449</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203200">
                <a:tc>
                  <a:txBody>
                    <a:bodyPr/>
                    <a:lstStyle/>
                    <a:p>
                      <a:pPr algn="l" fontAlgn="b"/>
                      <a:r>
                        <a:rPr lang="pt-BR" sz="1200" u="none" strike="noStrike">
                          <a:effectLst/>
                        </a:rPr>
                        <a:t>DO (mg/L)</a:t>
                      </a:r>
                      <a:endParaRPr lang="pt-BR"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5.788571429</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dirty="0">
                          <a:effectLst/>
                        </a:rPr>
                        <a:t>14.67423495</a:t>
                      </a:r>
                      <a:endParaRPr lang="en-US" sz="12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-9.960513327</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203200">
                <a:tc>
                  <a:txBody>
                    <a:bodyPr/>
                    <a:lstStyle/>
                    <a:p>
                      <a:pPr algn="l" fontAlgn="b"/>
                      <a:r>
                        <a:rPr lang="en-US" sz="1200" u="none" strike="noStrike">
                          <a:effectLst/>
                        </a:rPr>
                        <a:t>Temperature (°C)</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22.50928571</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a:effectLst/>
                        </a:rPr>
                        <a:t>-6.945070288</a:t>
                      </a:r>
                      <a:endParaRPr lang="en-US" sz="1200" b="0" i="0" u="none" strike="noStrike">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1200" u="none" strike="noStrike" dirty="0">
                          <a:effectLst/>
                        </a:rPr>
                        <a:t>3.281820201</a:t>
                      </a:r>
                      <a:endParaRPr lang="en-US" sz="12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Sources of Error</a:t>
            </a:r>
            <a:endParaRPr lang="en-US" dirty="0">
              <a:latin typeface="+mn-lt"/>
            </a:endParaRPr>
          </a:p>
        </p:txBody>
      </p:sp>
      <p:sp>
        <p:nvSpPr>
          <p:cNvPr id="6" name="Shape 109"/>
          <p:cNvSpPr txBox="1">
            <a:spLocks noGrp="1"/>
          </p:cNvSpPr>
          <p:nvPr>
            <p:ph type="body" idx="1"/>
          </p:nvPr>
        </p:nvSpPr>
        <p:spPr>
          <a:xfrm>
            <a:off x="443780" y="1017725"/>
            <a:ext cx="4880060" cy="3716700"/>
          </a:xfrm>
          <a:prstGeom prst="rect">
            <a:avLst/>
          </a:prstGeom>
        </p:spPr>
        <p:txBody>
          <a:bodyPr lIns="91425" tIns="91425" rIns="91425" bIns="91425" anchor="t" anchorCtr="0">
            <a:noAutofit/>
          </a:bodyPr>
          <a:lstStyle/>
          <a:p>
            <a:pPr marL="514350" lvl="0" indent="-285750">
              <a:lnSpc>
                <a:spcPct val="100000"/>
              </a:lnSpc>
              <a:spcBef>
                <a:spcPts val="0"/>
              </a:spcBef>
              <a:spcAft>
                <a:spcPts val="600"/>
              </a:spcAft>
              <a:buFont typeface="Arial" charset="0"/>
              <a:buChar char="•"/>
            </a:pPr>
            <a:r>
              <a:rPr lang="en-US" dirty="0" smtClean="0">
                <a:latin typeface="+mn-lt"/>
              </a:rPr>
              <a:t>Pulling sample from dead zone</a:t>
            </a:r>
          </a:p>
          <a:p>
            <a:pPr marL="514350" lvl="0" indent="-285750">
              <a:lnSpc>
                <a:spcPct val="100000"/>
              </a:lnSpc>
              <a:spcBef>
                <a:spcPts val="0"/>
              </a:spcBef>
              <a:spcAft>
                <a:spcPts val="600"/>
              </a:spcAft>
              <a:buFont typeface="Arial" charset="0"/>
              <a:buChar char="•"/>
            </a:pPr>
            <a:r>
              <a:rPr lang="en-US" dirty="0" smtClean="0">
                <a:latin typeface="+mn-lt"/>
              </a:rPr>
              <a:t>Inadequate length of reflective surface</a:t>
            </a:r>
          </a:p>
          <a:p>
            <a:pPr marL="514350" lvl="0" indent="-285750">
              <a:lnSpc>
                <a:spcPct val="100000"/>
              </a:lnSpc>
              <a:spcBef>
                <a:spcPts val="0"/>
              </a:spcBef>
              <a:spcAft>
                <a:spcPts val="600"/>
              </a:spcAft>
              <a:buFont typeface="Arial" charset="0"/>
              <a:buChar char="•"/>
            </a:pPr>
            <a:r>
              <a:rPr lang="en-US" dirty="0" smtClean="0">
                <a:latin typeface="+mn-lt"/>
              </a:rPr>
              <a:t>Shaded areas – clouds and trees</a:t>
            </a:r>
          </a:p>
          <a:p>
            <a:pPr marL="514350" lvl="0" indent="-285750">
              <a:lnSpc>
                <a:spcPct val="100000"/>
              </a:lnSpc>
              <a:spcBef>
                <a:spcPts val="0"/>
              </a:spcBef>
              <a:spcAft>
                <a:spcPts val="600"/>
              </a:spcAft>
              <a:buFont typeface="Arial" charset="0"/>
              <a:buChar char="•"/>
            </a:pPr>
            <a:r>
              <a:rPr lang="en-US" dirty="0" smtClean="0">
                <a:latin typeface="+mn-lt"/>
              </a:rPr>
              <a:t>High turbidity levels</a:t>
            </a:r>
          </a:p>
          <a:p>
            <a:pPr marL="514350" lvl="0" indent="-285750">
              <a:lnSpc>
                <a:spcPct val="100000"/>
              </a:lnSpc>
              <a:spcBef>
                <a:spcPts val="0"/>
              </a:spcBef>
              <a:spcAft>
                <a:spcPts val="600"/>
              </a:spcAft>
              <a:buFont typeface="Arial" charset="0"/>
              <a:buChar char="•"/>
            </a:pPr>
            <a:r>
              <a:rPr lang="en-US" dirty="0" smtClean="0">
                <a:latin typeface="+mn-lt"/>
              </a:rPr>
              <a:t>Type or thickness of plastic tube</a:t>
            </a:r>
          </a:p>
          <a:p>
            <a:pPr marL="514350" lvl="0" indent="-285750">
              <a:lnSpc>
                <a:spcPct val="100000"/>
              </a:lnSpc>
              <a:spcBef>
                <a:spcPts val="0"/>
              </a:spcBef>
              <a:spcAft>
                <a:spcPts val="600"/>
              </a:spcAft>
              <a:buFont typeface="Arial" charset="0"/>
              <a:buChar char="•"/>
            </a:pPr>
            <a:r>
              <a:rPr lang="en-US" dirty="0" smtClean="0">
                <a:latin typeface="+mn-lt"/>
              </a:rPr>
              <a:t>Uncountable colonies (TNTC)</a:t>
            </a:r>
          </a:p>
          <a:p>
            <a:pPr marL="514350" lvl="0" indent="-285750">
              <a:lnSpc>
                <a:spcPct val="100000"/>
              </a:lnSpc>
              <a:spcBef>
                <a:spcPts val="0"/>
              </a:spcBef>
              <a:spcAft>
                <a:spcPts val="600"/>
              </a:spcAft>
              <a:buFont typeface="Arial" charset="0"/>
              <a:buChar char="•"/>
            </a:pPr>
            <a:r>
              <a:rPr lang="en-US" dirty="0" smtClean="0">
                <a:latin typeface="+mn-lt"/>
              </a:rPr>
              <a:t>Cross contamination</a:t>
            </a:r>
          </a:p>
          <a:p>
            <a:pPr marL="514350" lvl="0" indent="-285750">
              <a:lnSpc>
                <a:spcPct val="100000"/>
              </a:lnSpc>
              <a:spcBef>
                <a:spcPts val="0"/>
              </a:spcBef>
              <a:spcAft>
                <a:spcPts val="600"/>
              </a:spcAft>
              <a:buFont typeface="Arial" charset="0"/>
              <a:buChar char="•"/>
            </a:pPr>
            <a:endParaRPr lang="en" dirty="0">
              <a:latin typeface="+mn-l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459" r="24111" b="2498"/>
          <a:stretch/>
        </p:blipFill>
        <p:spPr>
          <a:xfrm rot="5400000">
            <a:off x="6040985" y="2596683"/>
            <a:ext cx="2086278" cy="23317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018" r="9704"/>
          <a:stretch/>
        </p:blipFill>
        <p:spPr>
          <a:xfrm rot="5400000">
            <a:off x="6018860" y="204133"/>
            <a:ext cx="2142632" cy="2319616"/>
          </a:xfrm>
          <a:prstGeom prst="rect">
            <a:avLst/>
          </a:prstGeom>
        </p:spPr>
      </p:pic>
    </p:spTree>
    <p:extLst>
      <p:ext uri="{BB962C8B-B14F-4D97-AF65-F5344CB8AC3E}">
        <p14:creationId xmlns:p14="http://schemas.microsoft.com/office/powerpoint/2010/main" val="137882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dirty="0" smtClean="0">
                <a:latin typeface="+mj-lt"/>
              </a:rPr>
              <a:t>Future Work</a:t>
            </a:r>
            <a:endParaRPr lang="en" dirty="0">
              <a:latin typeface="+mj-lt"/>
            </a:endParaRPr>
          </a:p>
        </p:txBody>
      </p:sp>
      <p:sp>
        <p:nvSpPr>
          <p:cNvPr id="3" name="Rectangle 2"/>
          <p:cNvSpPr/>
          <p:nvPr/>
        </p:nvSpPr>
        <p:spPr>
          <a:xfrm>
            <a:off x="538480" y="1142315"/>
            <a:ext cx="4572000" cy="2400657"/>
          </a:xfrm>
          <a:prstGeom prst="rect">
            <a:avLst/>
          </a:prstGeom>
        </p:spPr>
        <p:txBody>
          <a:bodyPr>
            <a:spAutoFit/>
          </a:bodyPr>
          <a:lstStyle/>
          <a:p>
            <a:pPr marL="514350" lvl="0" indent="-285750">
              <a:spcAft>
                <a:spcPts val="600"/>
              </a:spcAft>
              <a:buClr>
                <a:srgbClr val="666666"/>
              </a:buClr>
              <a:buFont typeface="Arial" charset="0"/>
              <a:buChar char="•"/>
            </a:pPr>
            <a:r>
              <a:rPr lang="en-US" sz="1800" dirty="0" smtClean="0">
                <a:solidFill>
                  <a:srgbClr val="666666"/>
                </a:solidFill>
              </a:rPr>
              <a:t>Redesign unit / parameters</a:t>
            </a:r>
            <a:endParaRPr lang="en" sz="1800" dirty="0">
              <a:solidFill>
                <a:srgbClr val="666666"/>
              </a:solidFill>
            </a:endParaRPr>
          </a:p>
          <a:p>
            <a:pPr marL="971550" lvl="1" indent="-285750">
              <a:spcAft>
                <a:spcPts val="600"/>
              </a:spcAft>
              <a:buClr>
                <a:srgbClr val="666666"/>
              </a:buClr>
              <a:buFont typeface="Arial" charset="0"/>
              <a:buChar char="•"/>
            </a:pPr>
            <a:r>
              <a:rPr lang="en-US" dirty="0" smtClean="0">
                <a:solidFill>
                  <a:srgbClr val="666666"/>
                </a:solidFill>
              </a:rPr>
              <a:t>Replace plastic with glass or other material</a:t>
            </a:r>
          </a:p>
          <a:p>
            <a:pPr marL="971550" lvl="1" indent="-285750">
              <a:spcAft>
                <a:spcPts val="600"/>
              </a:spcAft>
              <a:buClr>
                <a:srgbClr val="666666"/>
              </a:buClr>
              <a:buFont typeface="Arial" charset="0"/>
              <a:buChar char="•"/>
            </a:pPr>
            <a:r>
              <a:rPr lang="en-US" dirty="0" smtClean="0">
                <a:solidFill>
                  <a:srgbClr val="666666"/>
                </a:solidFill>
              </a:rPr>
              <a:t>Match lengths of reflective surface, UV light, and tube</a:t>
            </a:r>
            <a:endParaRPr lang="en" dirty="0">
              <a:solidFill>
                <a:srgbClr val="666666"/>
              </a:solidFill>
            </a:endParaRPr>
          </a:p>
          <a:p>
            <a:pPr marL="971550" lvl="1" indent="-285750">
              <a:spcAft>
                <a:spcPts val="600"/>
              </a:spcAft>
              <a:buClr>
                <a:srgbClr val="666666"/>
              </a:buClr>
              <a:buFont typeface="Arial" charset="0"/>
              <a:buChar char="•"/>
            </a:pPr>
            <a:r>
              <a:rPr lang="en-US" dirty="0" smtClean="0">
                <a:solidFill>
                  <a:srgbClr val="666666"/>
                </a:solidFill>
              </a:rPr>
              <a:t>Increase length of test</a:t>
            </a:r>
          </a:p>
          <a:p>
            <a:pPr marL="971550" lvl="1" indent="-285750">
              <a:spcAft>
                <a:spcPts val="600"/>
              </a:spcAft>
              <a:buClr>
                <a:srgbClr val="666666"/>
              </a:buClr>
              <a:buFont typeface="Arial" charset="0"/>
              <a:buChar char="•"/>
            </a:pPr>
            <a:r>
              <a:rPr lang="en-US" dirty="0" smtClean="0">
                <a:solidFill>
                  <a:srgbClr val="666666"/>
                </a:solidFill>
              </a:rPr>
              <a:t>Test in warmer weather</a:t>
            </a:r>
            <a:endParaRPr lang="en" dirty="0">
              <a:solidFill>
                <a:srgbClr val="666666"/>
              </a:solidFill>
            </a:endParaRPr>
          </a:p>
          <a:p>
            <a:pPr marL="514350" indent="-285750">
              <a:spcAft>
                <a:spcPts val="600"/>
              </a:spcAft>
              <a:buFont typeface="Arial" charset="0"/>
              <a:buChar char="•"/>
            </a:pPr>
            <a:r>
              <a:rPr lang="en-US" sz="1800" dirty="0" smtClean="0">
                <a:solidFill>
                  <a:srgbClr val="666666"/>
                </a:solidFill>
              </a:rPr>
              <a:t>Capstone Project</a:t>
            </a:r>
            <a:endParaRPr lang="en" sz="1800" dirty="0">
              <a:solidFill>
                <a:srgbClr val="666666"/>
              </a:solidFill>
            </a:endParaRPr>
          </a:p>
          <a:p>
            <a:pPr marL="514350" marR="0" lvl="0" indent="-285750" defTabSz="914400" eaLnBrk="1" fontAlgn="auto" latinLnBrk="0" hangingPunct="1">
              <a:lnSpc>
                <a:spcPct val="100000"/>
              </a:lnSpc>
              <a:spcBef>
                <a:spcPts val="0"/>
              </a:spcBef>
              <a:spcAft>
                <a:spcPts val="600"/>
              </a:spcAft>
              <a:buClrTx/>
              <a:buSzTx/>
              <a:buFont typeface="Arial" charset="0"/>
              <a:buNone/>
              <a:tabLst/>
              <a:defRPr/>
            </a:pPr>
            <a:endParaRPr lang="e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95806"/>
            <a:ext cx="2455545" cy="32740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A5AF"/>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dirty="0">
                <a:solidFill>
                  <a:srgbClr val="F3F3F3"/>
                </a:solidFill>
                <a:latin typeface="+mj-lt"/>
              </a:rPr>
              <a:t>Acknowledgements</a:t>
            </a:r>
          </a:p>
        </p:txBody>
      </p:sp>
      <p:sp>
        <p:nvSpPr>
          <p:cNvPr id="116" name="Shape 116"/>
          <p:cNvSpPr txBox="1">
            <a:spLocks noGrp="1"/>
          </p:cNvSpPr>
          <p:nvPr>
            <p:ph type="body" idx="1"/>
          </p:nvPr>
        </p:nvSpPr>
        <p:spPr>
          <a:xfrm>
            <a:off x="2468848" y="1085074"/>
            <a:ext cx="4320600" cy="2112600"/>
          </a:xfrm>
          <a:prstGeom prst="rect">
            <a:avLst/>
          </a:prstGeom>
        </p:spPr>
        <p:txBody>
          <a:bodyPr lIns="91425" tIns="91425" rIns="91425" bIns="91425" anchor="t" anchorCtr="0">
            <a:noAutofit/>
          </a:bodyPr>
          <a:lstStyle/>
          <a:p>
            <a:pPr lvl="0" algn="ctr" rtl="0">
              <a:lnSpc>
                <a:spcPct val="150000"/>
              </a:lnSpc>
              <a:spcBef>
                <a:spcPts val="0"/>
              </a:spcBef>
              <a:spcAft>
                <a:spcPts val="600"/>
              </a:spcAft>
              <a:buNone/>
            </a:pPr>
            <a:r>
              <a:rPr lang="en" b="1" dirty="0">
                <a:solidFill>
                  <a:srgbClr val="FFFFFF"/>
                </a:solidFill>
                <a:latin typeface="+mn-lt"/>
              </a:rPr>
              <a:t>Lar </a:t>
            </a:r>
            <a:r>
              <a:rPr lang="en" b="1" dirty="0" err="1">
                <a:solidFill>
                  <a:srgbClr val="FFFFFF"/>
                </a:solidFill>
                <a:latin typeface="+mn-lt"/>
              </a:rPr>
              <a:t>Reiboldt</a:t>
            </a:r>
            <a:r>
              <a:rPr lang="en" b="1" dirty="0">
                <a:solidFill>
                  <a:srgbClr val="FFFFFF"/>
                </a:solidFill>
                <a:latin typeface="+mn-lt"/>
              </a:rPr>
              <a:t>,</a:t>
            </a:r>
            <a:r>
              <a:rPr lang="en" dirty="0">
                <a:solidFill>
                  <a:srgbClr val="FFFFFF"/>
                </a:solidFill>
                <a:latin typeface="+mn-lt"/>
              </a:rPr>
              <a:t> </a:t>
            </a:r>
            <a:r>
              <a:rPr lang="en" dirty="0" smtClean="0">
                <a:solidFill>
                  <a:srgbClr val="FFFFFF"/>
                </a:solidFill>
                <a:latin typeface="+mn-lt"/>
              </a:rPr>
              <a:t>Mentor</a:t>
            </a:r>
            <a:endParaRPr lang="en" dirty="0">
              <a:solidFill>
                <a:srgbClr val="FFFFFF"/>
              </a:solidFill>
              <a:latin typeface="+mn-lt"/>
            </a:endParaRPr>
          </a:p>
          <a:p>
            <a:pPr algn="ctr">
              <a:lnSpc>
                <a:spcPct val="100000"/>
              </a:lnSpc>
              <a:spcAft>
                <a:spcPts val="1200"/>
              </a:spcAft>
            </a:pPr>
            <a:r>
              <a:rPr lang="en" b="1" dirty="0">
                <a:solidFill>
                  <a:srgbClr val="FFFFFF"/>
                </a:solidFill>
                <a:latin typeface="+mn-lt"/>
              </a:rPr>
              <a:t>Dr. Nadine Barlow</a:t>
            </a:r>
            <a:r>
              <a:rPr lang="en" dirty="0">
                <a:solidFill>
                  <a:srgbClr val="FFFFFF"/>
                </a:solidFill>
                <a:latin typeface="+mn-lt"/>
              </a:rPr>
              <a:t>, Director of NASA Space Grant at NAU</a:t>
            </a:r>
          </a:p>
          <a:p>
            <a:pPr lvl="0" algn="ctr" rtl="0">
              <a:lnSpc>
                <a:spcPct val="100000"/>
              </a:lnSpc>
              <a:spcBef>
                <a:spcPts val="0"/>
              </a:spcBef>
              <a:spcAft>
                <a:spcPts val="600"/>
              </a:spcAft>
              <a:buNone/>
            </a:pPr>
            <a:r>
              <a:rPr lang="en" b="1" dirty="0">
                <a:solidFill>
                  <a:srgbClr val="FFFFFF"/>
                </a:solidFill>
                <a:latin typeface="+mn-lt"/>
              </a:rPr>
              <a:t>Kathleen </a:t>
            </a:r>
            <a:r>
              <a:rPr lang="en" b="1" dirty="0" err="1">
                <a:solidFill>
                  <a:srgbClr val="FFFFFF"/>
                </a:solidFill>
                <a:latin typeface="+mn-lt"/>
              </a:rPr>
              <a:t>Stigmon</a:t>
            </a:r>
            <a:r>
              <a:rPr lang="en" dirty="0">
                <a:solidFill>
                  <a:srgbClr val="FFFFFF"/>
                </a:solidFill>
                <a:latin typeface="+mn-lt"/>
              </a:rPr>
              <a:t>, Program Coordinator of NASA Space Grant at NAU</a:t>
            </a:r>
          </a:p>
        </p:txBody>
      </p:sp>
      <p:pic>
        <p:nvPicPr>
          <p:cNvPr id="117" name="Shape 117" descr="AZSGC_ColorLOGO.png"/>
          <p:cNvPicPr preferRelativeResize="0"/>
          <p:nvPr/>
        </p:nvPicPr>
        <p:blipFill>
          <a:blip r:embed="rId3">
            <a:alphaModFix/>
          </a:blip>
          <a:stretch>
            <a:fillRect/>
          </a:stretch>
        </p:blipFill>
        <p:spPr>
          <a:xfrm>
            <a:off x="7111971" y="3265024"/>
            <a:ext cx="1049575" cy="1528575"/>
          </a:xfrm>
          <a:prstGeom prst="rect">
            <a:avLst/>
          </a:prstGeom>
          <a:noFill/>
          <a:ln>
            <a:noFill/>
          </a:ln>
        </p:spPr>
      </p:pic>
      <p:pic>
        <p:nvPicPr>
          <p:cNvPr id="118" name="Shape 118" descr="Nasa Logo.jpg"/>
          <p:cNvPicPr preferRelativeResize="0"/>
          <p:nvPr/>
        </p:nvPicPr>
        <p:blipFill>
          <a:blip r:embed="rId4">
            <a:alphaModFix/>
          </a:blip>
          <a:stretch>
            <a:fillRect/>
          </a:stretch>
        </p:blipFill>
        <p:spPr>
          <a:xfrm>
            <a:off x="821336" y="3393097"/>
            <a:ext cx="1443490" cy="1272424"/>
          </a:xfrm>
          <a:prstGeom prst="rect">
            <a:avLst/>
          </a:prstGeom>
          <a:noFill/>
          <a:ln>
            <a:noFill/>
          </a:ln>
        </p:spPr>
      </p:pic>
      <p:pic>
        <p:nvPicPr>
          <p:cNvPr id="119" name="Shape 119" descr="thumbnail_NAU_primary_281.png"/>
          <p:cNvPicPr preferRelativeResize="0"/>
          <p:nvPr/>
        </p:nvPicPr>
        <p:blipFill>
          <a:blip r:embed="rId5">
            <a:alphaModFix/>
          </a:blip>
          <a:stretch>
            <a:fillRect/>
          </a:stretch>
        </p:blipFill>
        <p:spPr>
          <a:xfrm>
            <a:off x="3300500" y="3519021"/>
            <a:ext cx="2542999" cy="1020575"/>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2308</TotalTime>
  <Words>832</Words>
  <Application>Microsoft Macintosh PowerPoint</Application>
  <PresentationFormat>On-screen Show (16:9)</PresentationFormat>
  <Paragraphs>112</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Apple Braille</vt:lpstr>
      <vt:lpstr>Arial</vt:lpstr>
      <vt:lpstr>Calibri</vt:lpstr>
      <vt:lpstr>Proxima Nova</vt:lpstr>
      <vt:lpstr>spearmint</vt:lpstr>
      <vt:lpstr>Solar Disinfection of Greywater for Landscape and Edible Plant Use</vt:lpstr>
      <vt:lpstr>What is Solar Disinfection (SODIS)?</vt:lpstr>
      <vt:lpstr>Applying SODIS to greywater</vt:lpstr>
      <vt:lpstr>Project scope</vt:lpstr>
      <vt:lpstr>Application to NASA</vt:lpstr>
      <vt:lpstr>Results</vt:lpstr>
      <vt:lpstr>Sources of Error</vt:lpstr>
      <vt:lpstr>Future Work</vt:lpstr>
      <vt:lpstr>Acknowledgements</vt:lpstr>
      <vt:lpstr>Questions?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Disinfection of Greywater for Landscape and Edible Plant Use</dc:title>
  <cp:lastModifiedBy>Anna Gorman</cp:lastModifiedBy>
  <cp:revision>16</cp:revision>
  <dcterms:modified xsi:type="dcterms:W3CDTF">2017-04-08T03:24:40Z</dcterms:modified>
</cp:coreProperties>
</file>